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8" r:id="rId1"/>
    <p:sldMasterId id="2147483790" r:id="rId2"/>
    <p:sldMasterId id="2147483802" r:id="rId3"/>
  </p:sldMasterIdLst>
  <p:notesMasterIdLst>
    <p:notesMasterId r:id="rId45"/>
  </p:notesMasterIdLst>
  <p:sldIdLst>
    <p:sldId id="298" r:id="rId4"/>
    <p:sldId id="3046" r:id="rId5"/>
    <p:sldId id="307" r:id="rId6"/>
    <p:sldId id="3034" r:id="rId7"/>
    <p:sldId id="3032" r:id="rId8"/>
    <p:sldId id="296" r:id="rId9"/>
    <p:sldId id="3044" r:id="rId10"/>
    <p:sldId id="3045" r:id="rId11"/>
    <p:sldId id="261" r:id="rId12"/>
    <p:sldId id="293" r:id="rId13"/>
    <p:sldId id="299" r:id="rId14"/>
    <p:sldId id="3040" r:id="rId15"/>
    <p:sldId id="3042" r:id="rId16"/>
    <p:sldId id="3049" r:id="rId17"/>
    <p:sldId id="3043" r:id="rId18"/>
    <p:sldId id="304" r:id="rId19"/>
    <p:sldId id="310" r:id="rId20"/>
    <p:sldId id="312" r:id="rId21"/>
    <p:sldId id="314" r:id="rId22"/>
    <p:sldId id="315" r:id="rId23"/>
    <p:sldId id="316" r:id="rId24"/>
    <p:sldId id="319" r:id="rId25"/>
    <p:sldId id="320" r:id="rId26"/>
    <p:sldId id="317" r:id="rId27"/>
    <p:sldId id="330" r:id="rId28"/>
    <p:sldId id="331" r:id="rId29"/>
    <p:sldId id="321" r:id="rId30"/>
    <p:sldId id="620" r:id="rId31"/>
    <p:sldId id="3033" r:id="rId32"/>
    <p:sldId id="3038" r:id="rId33"/>
    <p:sldId id="3047" r:id="rId34"/>
    <p:sldId id="322" r:id="rId35"/>
    <p:sldId id="323" r:id="rId36"/>
    <p:sldId id="324" r:id="rId37"/>
    <p:sldId id="325" r:id="rId38"/>
    <p:sldId id="326" r:id="rId39"/>
    <p:sldId id="327" r:id="rId40"/>
    <p:sldId id="332" r:id="rId41"/>
    <p:sldId id="333" r:id="rId42"/>
    <p:sldId id="334" r:id="rId43"/>
    <p:sldId id="335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1E51604-7DB2-8527-CD1B-3F33A5EE3943}" name="Rob Bailis" initials="RB" userId="S::rob.bailis@sei.org::f1cd3a2a-2058-4d05-866e-1fee19f49a56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RIAN GHILARDI" initials="AG" lastIdx="1" clrIdx="0">
    <p:extLst>
      <p:ext uri="{19B8F6BF-5375-455C-9EA6-DF929625EA0E}">
        <p15:presenceInfo xmlns:p15="http://schemas.microsoft.com/office/powerpoint/2012/main" userId="b1c545d3008f062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EA49B"/>
    <a:srgbClr val="7D99A5"/>
    <a:srgbClr val="455A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809" autoAdjust="0"/>
    <p:restoredTop sz="90717" autoAdjust="0"/>
  </p:normalViewPr>
  <p:slideViewPr>
    <p:cSldViewPr snapToGrid="0">
      <p:cViewPr varScale="1">
        <p:scale>
          <a:sx n="80" d="100"/>
          <a:sy n="80" d="100"/>
        </p:scale>
        <p:origin x="533" y="62"/>
      </p:cViewPr>
      <p:guideLst/>
    </p:cSldViewPr>
  </p:slideViewPr>
  <p:notesTextViewPr>
    <p:cViewPr>
      <p:scale>
        <a:sx n="25" d="100"/>
        <a:sy n="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51" Type="http://schemas.microsoft.com/office/2018/10/relationships/authors" Target="author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commentAuthors" Target="commentAuthor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Users\robbailis\Library\CloudStorage\GoogleDrive-bailis.rob@gmail.com\.shortcut-targets-by-id\1QKWYD4_nSGjtGDQt_UnDNq2YkuCk2vqc\FundingProposals_MoFuSS_2023-2025\UNFCCC_Oct2022\Rob_messing_around\AGB_tool_outputs_Jan2025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4100948067974814"/>
          <c:y val="3.0181032434086857E-2"/>
          <c:w val="0.81883252044766541"/>
          <c:h val="0.8790262096778299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'AGB tool check'!$C$33</c:f>
              <c:strCache>
                <c:ptCount val="1"/>
                <c:pt idx="0">
                  <c:v>2010-2017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ptos Narrow" panose="020B000402020202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'AGB tool check'!$A$68:$A$70</c:f>
              <c:strCache>
                <c:ptCount val="3"/>
                <c:pt idx="0">
                  <c:v>UGA</c:v>
                </c:pt>
                <c:pt idx="1">
                  <c:v>KEN</c:v>
                </c:pt>
                <c:pt idx="2">
                  <c:v>TZA</c:v>
                </c:pt>
              </c:strCache>
            </c:strRef>
          </c:cat>
          <c:val>
            <c:numRef>
              <c:f>'AGB tool check'!$C$68:$C$70</c:f>
              <c:numCache>
                <c:formatCode>0%</c:formatCode>
                <c:ptCount val="3"/>
                <c:pt idx="0">
                  <c:v>0.25</c:v>
                </c:pt>
                <c:pt idx="1">
                  <c:v>0.85</c:v>
                </c:pt>
                <c:pt idx="2">
                  <c:v>0.39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227-A647-98AA-FC28279EC211}"/>
            </c:ext>
          </c:extLst>
        </c:ser>
        <c:ser>
          <c:idx val="1"/>
          <c:order val="1"/>
          <c:tx>
            <c:strRef>
              <c:f>'AGB tool check'!$D$33</c:f>
              <c:strCache>
                <c:ptCount val="1"/>
                <c:pt idx="0">
                  <c:v>2010-2020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ptos Narrow" panose="020B000402020202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'AGB tool check'!$A$68:$A$70</c:f>
              <c:strCache>
                <c:ptCount val="3"/>
                <c:pt idx="0">
                  <c:v>UGA</c:v>
                </c:pt>
                <c:pt idx="1">
                  <c:v>KEN</c:v>
                </c:pt>
                <c:pt idx="2">
                  <c:v>TZA</c:v>
                </c:pt>
              </c:strCache>
            </c:strRef>
          </c:cat>
          <c:val>
            <c:numRef>
              <c:f>'AGB tool check'!$D$68:$D$70</c:f>
              <c:numCache>
                <c:formatCode>0%</c:formatCode>
                <c:ptCount val="3"/>
                <c:pt idx="0">
                  <c:v>0.06</c:v>
                </c:pt>
                <c:pt idx="1">
                  <c:v>0.28999999999999998</c:v>
                </c:pt>
                <c:pt idx="2">
                  <c:v>0.09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227-A647-98AA-FC28279EC211}"/>
            </c:ext>
          </c:extLst>
        </c:ser>
        <c:ser>
          <c:idx val="2"/>
          <c:order val="2"/>
          <c:tx>
            <c:strRef>
              <c:f>'AGB tool check'!$E$33</c:f>
              <c:strCache>
                <c:ptCount val="1"/>
                <c:pt idx="0">
                  <c:v>2010-2022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Aptos Narrow" panose="020B000402020202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'AGB tool check'!$A$68:$A$70</c:f>
              <c:strCache>
                <c:ptCount val="3"/>
                <c:pt idx="0">
                  <c:v>UGA</c:v>
                </c:pt>
                <c:pt idx="1">
                  <c:v>KEN</c:v>
                </c:pt>
                <c:pt idx="2">
                  <c:v>TZA</c:v>
                </c:pt>
              </c:strCache>
            </c:strRef>
          </c:cat>
          <c:val>
            <c:numRef>
              <c:f>'AGB tool check'!$E$68:$E$70</c:f>
              <c:numCache>
                <c:formatCode>0%</c:formatCode>
                <c:ptCount val="3"/>
                <c:pt idx="0">
                  <c:v>0.1</c:v>
                </c:pt>
                <c:pt idx="1">
                  <c:v>0.45</c:v>
                </c:pt>
                <c:pt idx="2">
                  <c:v>0.17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227-A647-98AA-FC28279EC21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1268804592"/>
        <c:axId val="439754847"/>
      </c:barChart>
      <c:catAx>
        <c:axId val="12688045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ptos Narrow" panose="020B0004020202020204" pitchFamily="34" charset="0"/>
                <a:ea typeface="+mn-ea"/>
                <a:cs typeface="+mn-cs"/>
              </a:defRPr>
            </a:pPr>
            <a:endParaRPr lang="en-US"/>
          </a:p>
        </c:txPr>
        <c:crossAx val="439754847"/>
        <c:crosses val="autoZero"/>
        <c:auto val="1"/>
        <c:lblAlgn val="ctr"/>
        <c:lblOffset val="100"/>
        <c:noMultiLvlLbl val="0"/>
      </c:catAx>
      <c:valAx>
        <c:axId val="43975484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ptos Narrow" panose="020B0004020202020204" pitchFamily="34" charset="0"/>
                <a:ea typeface="+mn-ea"/>
                <a:cs typeface="+mn-cs"/>
              </a:defRPr>
            </a:pPr>
            <a:endParaRPr lang="en-US"/>
          </a:p>
        </c:txPr>
        <c:crossAx val="12688045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60939691424441877"/>
          <c:y val="0.12119209060602154"/>
          <c:w val="0.38722688177019454"/>
          <c:h val="0.299497603889654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Aptos Narrow" panose="020B000402020202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1200">
          <a:latin typeface="Aptos Narrow" panose="020B0004020202020204" pitchFamily="34" charset="0"/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6E5AE3-2749-4E4A-B66F-32C78100A1F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BDE189-EC19-4A33-B9D6-380E9A2C4A27}">
      <dgm:prSet/>
      <dgm:spPr/>
      <dgm:t>
        <a:bodyPr/>
        <a:lstStyle/>
        <a:p>
          <a:r>
            <a:rPr lang="en-US" dirty="0"/>
            <a:t>Should projects be claiming credits for sequestration?</a:t>
          </a:r>
        </a:p>
      </dgm:t>
    </dgm:pt>
    <dgm:pt modelId="{09DEDCDE-2795-49B1-909A-76D6B821B760}" type="sibTrans" cxnId="{A22479DC-FEF2-4DE0-BDEA-0CC75ECF4A5F}">
      <dgm:prSet/>
      <dgm:spPr/>
      <dgm:t>
        <a:bodyPr/>
        <a:lstStyle/>
        <a:p>
          <a:endParaRPr lang="en-US"/>
        </a:p>
      </dgm:t>
    </dgm:pt>
    <dgm:pt modelId="{297F513E-98FE-4292-B236-4DB539A92847}" type="parTrans" cxnId="{A22479DC-FEF2-4DE0-BDEA-0CC75ECF4A5F}">
      <dgm:prSet/>
      <dgm:spPr/>
      <dgm:t>
        <a:bodyPr/>
        <a:lstStyle/>
        <a:p>
          <a:endParaRPr lang="en-US"/>
        </a:p>
      </dgm:t>
    </dgm:pt>
    <dgm:pt modelId="{B4F42C73-1850-4880-8DCD-5BEC5FD3F546}">
      <dgm:prSet/>
      <dgm:spPr/>
      <dgm:t>
        <a:bodyPr/>
        <a:lstStyle/>
        <a:p>
          <a:r>
            <a:rPr lang="en-US" dirty="0"/>
            <a:t>fNRB for households which rely mainly on harvest residue e.g. they have no impact on forest dynamics?</a:t>
          </a:r>
        </a:p>
      </dgm:t>
    </dgm:pt>
    <dgm:pt modelId="{133566A1-C5FB-41A3-AAA9-E82AEB91FC2B}" type="sibTrans" cxnId="{D49C4631-0B56-44B0-B944-665F30FD6AED}">
      <dgm:prSet/>
      <dgm:spPr/>
      <dgm:t>
        <a:bodyPr/>
        <a:lstStyle/>
        <a:p>
          <a:endParaRPr lang="en-US"/>
        </a:p>
      </dgm:t>
    </dgm:pt>
    <dgm:pt modelId="{DE4E7AA3-65C5-44F9-BC9B-A001D9B0C0FB}" type="parTrans" cxnId="{D49C4631-0B56-44B0-B944-665F30FD6AED}">
      <dgm:prSet/>
      <dgm:spPr/>
      <dgm:t>
        <a:bodyPr/>
        <a:lstStyle/>
        <a:p>
          <a:endParaRPr lang="en-US"/>
        </a:p>
      </dgm:t>
    </dgm:pt>
    <dgm:pt modelId="{A84AADBE-E554-40A8-8E51-C23235EF5F46}">
      <dgm:prSet/>
      <dgm:spPr/>
      <dgm:t>
        <a:bodyPr/>
        <a:lstStyle/>
        <a:p>
          <a:r>
            <a:rPr lang="en-US"/>
            <a:t>fNRB for households which don't disclose household locations?</a:t>
          </a:r>
        </a:p>
      </dgm:t>
    </dgm:pt>
    <dgm:pt modelId="{5C527ADB-A0D2-4456-9617-7994A99A3BEB}" type="sibTrans" cxnId="{406181C1-8116-48D1-841A-23064957707C}">
      <dgm:prSet/>
      <dgm:spPr/>
      <dgm:t>
        <a:bodyPr/>
        <a:lstStyle/>
        <a:p>
          <a:endParaRPr lang="en-US"/>
        </a:p>
      </dgm:t>
    </dgm:pt>
    <dgm:pt modelId="{7858166F-E1FB-402E-A976-A0092B5DAB05}" type="parTrans" cxnId="{406181C1-8116-48D1-841A-23064957707C}">
      <dgm:prSet/>
      <dgm:spPr/>
      <dgm:t>
        <a:bodyPr/>
        <a:lstStyle/>
        <a:p>
          <a:endParaRPr lang="en-US"/>
        </a:p>
      </dgm:t>
    </dgm:pt>
    <dgm:pt modelId="{9057CF0A-DA4B-4837-BBB9-6FEEEB4DE6C4}">
      <dgm:prSet/>
      <dgm:spPr/>
      <dgm:t>
        <a:bodyPr/>
        <a:lstStyle/>
        <a:p>
          <a:r>
            <a:rPr lang="en-US" dirty="0"/>
            <a:t>How can you know where fuel is sourced from?</a:t>
          </a:r>
        </a:p>
      </dgm:t>
    </dgm:pt>
    <dgm:pt modelId="{E5DBF3F6-B73C-48EB-8FDC-6844792B80B2}" type="sibTrans" cxnId="{3BC0A65F-171A-4378-9087-8D26720333F9}">
      <dgm:prSet/>
      <dgm:spPr/>
      <dgm:t>
        <a:bodyPr/>
        <a:lstStyle/>
        <a:p>
          <a:endParaRPr lang="en-US"/>
        </a:p>
      </dgm:t>
    </dgm:pt>
    <dgm:pt modelId="{1714D63B-45F1-434C-88A1-04AEE22C4532}" type="parTrans" cxnId="{3BC0A65F-171A-4378-9087-8D26720333F9}">
      <dgm:prSet/>
      <dgm:spPr/>
      <dgm:t>
        <a:bodyPr/>
        <a:lstStyle/>
        <a:p>
          <a:endParaRPr lang="en-US"/>
        </a:p>
      </dgm:t>
    </dgm:pt>
    <dgm:pt modelId="{6DD2608A-1A5E-47E7-86D1-3D241CD6040C}">
      <dgm:prSet/>
      <dgm:spPr/>
      <dgm:t>
        <a:bodyPr/>
        <a:lstStyle/>
        <a:p>
          <a:r>
            <a:rPr lang="en-US" dirty="0"/>
            <a:t>What is the fNRB accuracy for commodity-based fuels like charcoal?</a:t>
          </a:r>
        </a:p>
      </dgm:t>
    </dgm:pt>
    <dgm:pt modelId="{1129E590-CB51-46F6-B6AE-17CB771069F2}" type="sibTrans" cxnId="{554CD49F-FD4C-41AE-A96F-F3363B31CC95}">
      <dgm:prSet/>
      <dgm:spPr/>
      <dgm:t>
        <a:bodyPr/>
        <a:lstStyle/>
        <a:p>
          <a:endParaRPr lang="en-US"/>
        </a:p>
      </dgm:t>
    </dgm:pt>
    <dgm:pt modelId="{650E9116-2222-46C5-9DE1-A88338AD3802}" type="parTrans" cxnId="{554CD49F-FD4C-41AE-A96F-F3363B31CC95}">
      <dgm:prSet/>
      <dgm:spPr/>
      <dgm:t>
        <a:bodyPr/>
        <a:lstStyle/>
        <a:p>
          <a:endParaRPr lang="en-US"/>
        </a:p>
      </dgm:t>
    </dgm:pt>
    <dgm:pt modelId="{5339C4D6-252C-4179-8863-51DD85B88357}">
      <dgm:prSet/>
      <dgm:spPr/>
      <dgm:t>
        <a:bodyPr/>
        <a:lstStyle/>
        <a:p>
          <a:r>
            <a:rPr lang="en-US" dirty="0"/>
            <a:t>Explanation of BURN fNRB method and differences to MoFuSS?</a:t>
          </a:r>
        </a:p>
      </dgm:t>
    </dgm:pt>
    <dgm:pt modelId="{D3A3D12B-672C-4149-894C-0A2708AE97EA}" type="sibTrans" cxnId="{F3CE458E-C50E-43F3-8EEF-7171E3262672}">
      <dgm:prSet/>
      <dgm:spPr/>
      <dgm:t>
        <a:bodyPr/>
        <a:lstStyle/>
        <a:p>
          <a:endParaRPr lang="en-US"/>
        </a:p>
      </dgm:t>
    </dgm:pt>
    <dgm:pt modelId="{20DB2F0F-483A-436C-82EF-20CBE44FD567}" type="parTrans" cxnId="{F3CE458E-C50E-43F3-8EEF-7171E3262672}">
      <dgm:prSet/>
      <dgm:spPr/>
      <dgm:t>
        <a:bodyPr/>
        <a:lstStyle/>
        <a:p>
          <a:endParaRPr lang="en-US"/>
        </a:p>
      </dgm:t>
    </dgm:pt>
    <dgm:pt modelId="{FDA3CBAD-4649-4EE2-84A4-27182C149A94}">
      <dgm:prSet/>
      <dgm:spPr/>
      <dgm:t>
        <a:bodyPr/>
        <a:lstStyle/>
        <a:p>
          <a:r>
            <a:rPr lang="en-US" dirty="0"/>
            <a:t>Tracking differences in fNRB overtime to enhance ratings robustness?</a:t>
          </a:r>
        </a:p>
      </dgm:t>
    </dgm:pt>
    <dgm:pt modelId="{1DB93F26-B7F5-4664-B84E-AA46612DA190}" type="sibTrans" cxnId="{6DB0C539-747B-429C-829E-2109F9180533}">
      <dgm:prSet/>
      <dgm:spPr/>
      <dgm:t>
        <a:bodyPr/>
        <a:lstStyle/>
        <a:p>
          <a:endParaRPr lang="en-US"/>
        </a:p>
      </dgm:t>
    </dgm:pt>
    <dgm:pt modelId="{7D9BA470-65F6-436B-AAF6-60D601D77A22}" type="parTrans" cxnId="{6DB0C539-747B-429C-829E-2109F9180533}">
      <dgm:prSet/>
      <dgm:spPr/>
      <dgm:t>
        <a:bodyPr/>
        <a:lstStyle/>
        <a:p>
          <a:endParaRPr lang="en-US"/>
        </a:p>
      </dgm:t>
    </dgm:pt>
    <dgm:pt modelId="{53658F21-104C-4A5B-8537-5D66F9EF04A3}">
      <dgm:prSet/>
      <dgm:spPr/>
      <dgm:t>
        <a:bodyPr/>
        <a:lstStyle/>
        <a:p>
          <a:r>
            <a:rPr lang="en-US" dirty="0"/>
            <a:t>Should fNRB decrease each year if project is effective?</a:t>
          </a:r>
        </a:p>
      </dgm:t>
    </dgm:pt>
    <dgm:pt modelId="{A6A42481-3640-485E-B704-F9CB06833697}" type="sibTrans" cxnId="{DD19B8A6-9C1D-4944-BB4F-4C2986BC36DB}">
      <dgm:prSet/>
      <dgm:spPr/>
      <dgm:t>
        <a:bodyPr/>
        <a:lstStyle/>
        <a:p>
          <a:endParaRPr lang="en-US"/>
        </a:p>
      </dgm:t>
    </dgm:pt>
    <dgm:pt modelId="{B3EF1CF2-DF3D-4068-8056-F2406DFAAAC9}" type="parTrans" cxnId="{DD19B8A6-9C1D-4944-BB4F-4C2986BC36DB}">
      <dgm:prSet/>
      <dgm:spPr/>
      <dgm:t>
        <a:bodyPr/>
        <a:lstStyle/>
        <a:p>
          <a:endParaRPr lang="en-US"/>
        </a:p>
      </dgm:t>
    </dgm:pt>
    <dgm:pt modelId="{4FA28657-5D89-4A17-AAB2-BCDC01C923D5}" type="pres">
      <dgm:prSet presAssocID="{5F6E5AE3-2749-4E4A-B66F-32C78100A1F8}" presName="diagram" presStyleCnt="0">
        <dgm:presLayoutVars>
          <dgm:dir/>
          <dgm:resizeHandles val="exact"/>
        </dgm:presLayoutVars>
      </dgm:prSet>
      <dgm:spPr/>
    </dgm:pt>
    <dgm:pt modelId="{F7261294-4DFD-45F9-9342-FF3AC4C52E74}" type="pres">
      <dgm:prSet presAssocID="{53658F21-104C-4A5B-8537-5D66F9EF04A3}" presName="node" presStyleLbl="node1" presStyleIdx="0" presStyleCnt="8" custLinFactNeighborX="-126">
        <dgm:presLayoutVars>
          <dgm:bulletEnabled val="1"/>
        </dgm:presLayoutVars>
      </dgm:prSet>
      <dgm:spPr/>
    </dgm:pt>
    <dgm:pt modelId="{15A58026-6481-49AD-8F95-94A38883BA04}" type="pres">
      <dgm:prSet presAssocID="{A6A42481-3640-485E-B704-F9CB06833697}" presName="sibTrans" presStyleCnt="0"/>
      <dgm:spPr/>
    </dgm:pt>
    <dgm:pt modelId="{F8DF0887-91D3-4B0E-AA0A-C8FE9668856B}" type="pres">
      <dgm:prSet presAssocID="{FDA3CBAD-4649-4EE2-84A4-27182C149A94}" presName="node" presStyleLbl="node1" presStyleIdx="1" presStyleCnt="8">
        <dgm:presLayoutVars>
          <dgm:bulletEnabled val="1"/>
        </dgm:presLayoutVars>
      </dgm:prSet>
      <dgm:spPr/>
    </dgm:pt>
    <dgm:pt modelId="{E5C3B3B3-63F3-442A-97EB-24141F513BDD}" type="pres">
      <dgm:prSet presAssocID="{1DB93F26-B7F5-4664-B84E-AA46612DA190}" presName="sibTrans" presStyleCnt="0"/>
      <dgm:spPr/>
    </dgm:pt>
    <dgm:pt modelId="{C9DCE117-9E17-49B0-A466-D5C35EDE4B33}" type="pres">
      <dgm:prSet presAssocID="{5339C4D6-252C-4179-8863-51DD85B88357}" presName="node" presStyleLbl="node1" presStyleIdx="2" presStyleCnt="8">
        <dgm:presLayoutVars>
          <dgm:bulletEnabled val="1"/>
        </dgm:presLayoutVars>
      </dgm:prSet>
      <dgm:spPr/>
    </dgm:pt>
    <dgm:pt modelId="{19BBDDA4-BCD8-411A-9462-172BA4F85FA5}" type="pres">
      <dgm:prSet presAssocID="{D3A3D12B-672C-4149-894C-0A2708AE97EA}" presName="sibTrans" presStyleCnt="0"/>
      <dgm:spPr/>
    </dgm:pt>
    <dgm:pt modelId="{D77E8F9F-DE74-4599-A91F-73E4E3D8F9C0}" type="pres">
      <dgm:prSet presAssocID="{6DD2608A-1A5E-47E7-86D1-3D241CD6040C}" presName="node" presStyleLbl="node1" presStyleIdx="3" presStyleCnt="8">
        <dgm:presLayoutVars>
          <dgm:bulletEnabled val="1"/>
        </dgm:presLayoutVars>
      </dgm:prSet>
      <dgm:spPr/>
    </dgm:pt>
    <dgm:pt modelId="{D1D0F4EF-D0FD-4A79-AE61-74748B42E20B}" type="pres">
      <dgm:prSet presAssocID="{1129E590-CB51-46F6-B6AE-17CB771069F2}" presName="sibTrans" presStyleCnt="0"/>
      <dgm:spPr/>
    </dgm:pt>
    <dgm:pt modelId="{BAC2346A-6D78-4997-ADEF-6EE6E0DEA101}" type="pres">
      <dgm:prSet presAssocID="{9057CF0A-DA4B-4837-BBB9-6FEEEB4DE6C4}" presName="node" presStyleLbl="node1" presStyleIdx="4" presStyleCnt="8">
        <dgm:presLayoutVars>
          <dgm:bulletEnabled val="1"/>
        </dgm:presLayoutVars>
      </dgm:prSet>
      <dgm:spPr/>
    </dgm:pt>
    <dgm:pt modelId="{C60FB04F-FECD-4DB8-9B3F-0745EA40304A}" type="pres">
      <dgm:prSet presAssocID="{E5DBF3F6-B73C-48EB-8FDC-6844792B80B2}" presName="sibTrans" presStyleCnt="0"/>
      <dgm:spPr/>
    </dgm:pt>
    <dgm:pt modelId="{8728F2F0-4794-4C9E-A9A0-FD05AF35384D}" type="pres">
      <dgm:prSet presAssocID="{A84AADBE-E554-40A8-8E51-C23235EF5F46}" presName="node" presStyleLbl="node1" presStyleIdx="5" presStyleCnt="8">
        <dgm:presLayoutVars>
          <dgm:bulletEnabled val="1"/>
        </dgm:presLayoutVars>
      </dgm:prSet>
      <dgm:spPr/>
    </dgm:pt>
    <dgm:pt modelId="{9C113A99-C4AF-4664-80F4-03FFD0571484}" type="pres">
      <dgm:prSet presAssocID="{5C527ADB-A0D2-4456-9617-7994A99A3BEB}" presName="sibTrans" presStyleCnt="0"/>
      <dgm:spPr/>
    </dgm:pt>
    <dgm:pt modelId="{445DC9CA-48AC-418D-B154-E484D21FC1CA}" type="pres">
      <dgm:prSet presAssocID="{B4F42C73-1850-4880-8DCD-5BEC5FD3F546}" presName="node" presStyleLbl="node1" presStyleIdx="6" presStyleCnt="8">
        <dgm:presLayoutVars>
          <dgm:bulletEnabled val="1"/>
        </dgm:presLayoutVars>
      </dgm:prSet>
      <dgm:spPr/>
    </dgm:pt>
    <dgm:pt modelId="{F8CB09B1-4726-494C-91EA-C09C901DC73D}" type="pres">
      <dgm:prSet presAssocID="{133566A1-C5FB-41A3-AAA9-E82AEB91FC2B}" presName="sibTrans" presStyleCnt="0"/>
      <dgm:spPr/>
    </dgm:pt>
    <dgm:pt modelId="{66EDB053-70ED-4275-A93F-BC20E70B56E0}" type="pres">
      <dgm:prSet presAssocID="{8ABDE189-EC19-4A33-B9D6-380E9A2C4A27}" presName="node" presStyleLbl="node1" presStyleIdx="7" presStyleCnt="8">
        <dgm:presLayoutVars>
          <dgm:bulletEnabled val="1"/>
        </dgm:presLayoutVars>
      </dgm:prSet>
      <dgm:spPr/>
    </dgm:pt>
  </dgm:ptLst>
  <dgm:cxnLst>
    <dgm:cxn modelId="{BF1F632B-6DDE-4760-98E1-4B4F8CA7CFE5}" type="presOf" srcId="{A84AADBE-E554-40A8-8E51-C23235EF5F46}" destId="{8728F2F0-4794-4C9E-A9A0-FD05AF35384D}" srcOrd="0" destOrd="0" presId="urn:microsoft.com/office/officeart/2005/8/layout/default"/>
    <dgm:cxn modelId="{D49C4631-0B56-44B0-B944-665F30FD6AED}" srcId="{5F6E5AE3-2749-4E4A-B66F-32C78100A1F8}" destId="{B4F42C73-1850-4880-8DCD-5BEC5FD3F546}" srcOrd="6" destOrd="0" parTransId="{DE4E7AA3-65C5-44F9-BC9B-A001D9B0C0FB}" sibTransId="{133566A1-C5FB-41A3-AAA9-E82AEB91FC2B}"/>
    <dgm:cxn modelId="{6DB0C539-747B-429C-829E-2109F9180533}" srcId="{5F6E5AE3-2749-4E4A-B66F-32C78100A1F8}" destId="{FDA3CBAD-4649-4EE2-84A4-27182C149A94}" srcOrd="1" destOrd="0" parTransId="{7D9BA470-65F6-436B-AAF6-60D601D77A22}" sibTransId="{1DB93F26-B7F5-4664-B84E-AA46612DA190}"/>
    <dgm:cxn modelId="{3BC0A65F-171A-4378-9087-8D26720333F9}" srcId="{5F6E5AE3-2749-4E4A-B66F-32C78100A1F8}" destId="{9057CF0A-DA4B-4837-BBB9-6FEEEB4DE6C4}" srcOrd="4" destOrd="0" parTransId="{1714D63B-45F1-434C-88A1-04AEE22C4532}" sibTransId="{E5DBF3F6-B73C-48EB-8FDC-6844792B80B2}"/>
    <dgm:cxn modelId="{1F63157B-B2A3-4803-AC87-3B649F5987B7}" type="presOf" srcId="{5F6E5AE3-2749-4E4A-B66F-32C78100A1F8}" destId="{4FA28657-5D89-4A17-AAB2-BCDC01C923D5}" srcOrd="0" destOrd="0" presId="urn:microsoft.com/office/officeart/2005/8/layout/default"/>
    <dgm:cxn modelId="{F3CE458E-C50E-43F3-8EEF-7171E3262672}" srcId="{5F6E5AE3-2749-4E4A-B66F-32C78100A1F8}" destId="{5339C4D6-252C-4179-8863-51DD85B88357}" srcOrd="2" destOrd="0" parTransId="{20DB2F0F-483A-436C-82EF-20CBE44FD567}" sibTransId="{D3A3D12B-672C-4149-894C-0A2708AE97EA}"/>
    <dgm:cxn modelId="{554CD49F-FD4C-41AE-A96F-F3363B31CC95}" srcId="{5F6E5AE3-2749-4E4A-B66F-32C78100A1F8}" destId="{6DD2608A-1A5E-47E7-86D1-3D241CD6040C}" srcOrd="3" destOrd="0" parTransId="{650E9116-2222-46C5-9DE1-A88338AD3802}" sibTransId="{1129E590-CB51-46F6-B6AE-17CB771069F2}"/>
    <dgm:cxn modelId="{DD19B8A6-9C1D-4944-BB4F-4C2986BC36DB}" srcId="{5F6E5AE3-2749-4E4A-B66F-32C78100A1F8}" destId="{53658F21-104C-4A5B-8537-5D66F9EF04A3}" srcOrd="0" destOrd="0" parTransId="{B3EF1CF2-DF3D-4068-8056-F2406DFAAAC9}" sibTransId="{A6A42481-3640-485E-B704-F9CB06833697}"/>
    <dgm:cxn modelId="{A2D922B0-A909-4DB3-B20A-B3B211842F61}" type="presOf" srcId="{6DD2608A-1A5E-47E7-86D1-3D241CD6040C}" destId="{D77E8F9F-DE74-4599-A91F-73E4E3D8F9C0}" srcOrd="0" destOrd="0" presId="urn:microsoft.com/office/officeart/2005/8/layout/default"/>
    <dgm:cxn modelId="{45DF27BE-7DF3-4982-BEAA-07ECEE1AEC07}" type="presOf" srcId="{5339C4D6-252C-4179-8863-51DD85B88357}" destId="{C9DCE117-9E17-49B0-A466-D5C35EDE4B33}" srcOrd="0" destOrd="0" presId="urn:microsoft.com/office/officeart/2005/8/layout/default"/>
    <dgm:cxn modelId="{406181C1-8116-48D1-841A-23064957707C}" srcId="{5F6E5AE3-2749-4E4A-B66F-32C78100A1F8}" destId="{A84AADBE-E554-40A8-8E51-C23235EF5F46}" srcOrd="5" destOrd="0" parTransId="{7858166F-E1FB-402E-A976-A0092B5DAB05}" sibTransId="{5C527ADB-A0D2-4456-9617-7994A99A3BEB}"/>
    <dgm:cxn modelId="{EB0660C8-BD70-4567-A8E4-51A5C9C89AE9}" type="presOf" srcId="{B4F42C73-1850-4880-8DCD-5BEC5FD3F546}" destId="{445DC9CA-48AC-418D-B154-E484D21FC1CA}" srcOrd="0" destOrd="0" presId="urn:microsoft.com/office/officeart/2005/8/layout/default"/>
    <dgm:cxn modelId="{74BAC9D2-D069-46A2-BE2C-B184DF237C2F}" type="presOf" srcId="{8ABDE189-EC19-4A33-B9D6-380E9A2C4A27}" destId="{66EDB053-70ED-4275-A93F-BC20E70B56E0}" srcOrd="0" destOrd="0" presId="urn:microsoft.com/office/officeart/2005/8/layout/default"/>
    <dgm:cxn modelId="{A22479DC-FEF2-4DE0-BDEA-0CC75ECF4A5F}" srcId="{5F6E5AE3-2749-4E4A-B66F-32C78100A1F8}" destId="{8ABDE189-EC19-4A33-B9D6-380E9A2C4A27}" srcOrd="7" destOrd="0" parTransId="{297F513E-98FE-4292-B236-4DB539A92847}" sibTransId="{09DEDCDE-2795-49B1-909A-76D6B821B760}"/>
    <dgm:cxn modelId="{E28A03E3-27A8-4F0B-AABD-F46ECDCFA2AA}" type="presOf" srcId="{FDA3CBAD-4649-4EE2-84A4-27182C149A94}" destId="{F8DF0887-91D3-4B0E-AA0A-C8FE9668856B}" srcOrd="0" destOrd="0" presId="urn:microsoft.com/office/officeart/2005/8/layout/default"/>
    <dgm:cxn modelId="{8A0E14EA-15AB-4C54-BD94-E16C47B82B57}" type="presOf" srcId="{53658F21-104C-4A5B-8537-5D66F9EF04A3}" destId="{F7261294-4DFD-45F9-9342-FF3AC4C52E74}" srcOrd="0" destOrd="0" presId="urn:microsoft.com/office/officeart/2005/8/layout/default"/>
    <dgm:cxn modelId="{4D4F28EA-6CAF-406C-A55F-7D4A0C174287}" type="presOf" srcId="{9057CF0A-DA4B-4837-BBB9-6FEEEB4DE6C4}" destId="{BAC2346A-6D78-4997-ADEF-6EE6E0DEA101}" srcOrd="0" destOrd="0" presId="urn:microsoft.com/office/officeart/2005/8/layout/default"/>
    <dgm:cxn modelId="{30EA52EA-35D8-4A41-8038-9566B8844FD3}" type="presParOf" srcId="{4FA28657-5D89-4A17-AAB2-BCDC01C923D5}" destId="{F7261294-4DFD-45F9-9342-FF3AC4C52E74}" srcOrd="0" destOrd="0" presId="urn:microsoft.com/office/officeart/2005/8/layout/default"/>
    <dgm:cxn modelId="{ECE4FE55-DD1E-4C13-8E47-D7BAD1316F38}" type="presParOf" srcId="{4FA28657-5D89-4A17-AAB2-BCDC01C923D5}" destId="{15A58026-6481-49AD-8F95-94A38883BA04}" srcOrd="1" destOrd="0" presId="urn:microsoft.com/office/officeart/2005/8/layout/default"/>
    <dgm:cxn modelId="{B98FBFA6-7131-4D16-8122-9FC2A635C4F7}" type="presParOf" srcId="{4FA28657-5D89-4A17-AAB2-BCDC01C923D5}" destId="{F8DF0887-91D3-4B0E-AA0A-C8FE9668856B}" srcOrd="2" destOrd="0" presId="urn:microsoft.com/office/officeart/2005/8/layout/default"/>
    <dgm:cxn modelId="{E82AA080-5A3F-46F5-AA72-98427F619FB5}" type="presParOf" srcId="{4FA28657-5D89-4A17-AAB2-BCDC01C923D5}" destId="{E5C3B3B3-63F3-442A-97EB-24141F513BDD}" srcOrd="3" destOrd="0" presId="urn:microsoft.com/office/officeart/2005/8/layout/default"/>
    <dgm:cxn modelId="{0A0EC280-CE25-4D74-827C-194F4E379373}" type="presParOf" srcId="{4FA28657-5D89-4A17-AAB2-BCDC01C923D5}" destId="{C9DCE117-9E17-49B0-A466-D5C35EDE4B33}" srcOrd="4" destOrd="0" presId="urn:microsoft.com/office/officeart/2005/8/layout/default"/>
    <dgm:cxn modelId="{A94D0F25-54E3-47D4-B578-F5EA2B007611}" type="presParOf" srcId="{4FA28657-5D89-4A17-AAB2-BCDC01C923D5}" destId="{19BBDDA4-BCD8-411A-9462-172BA4F85FA5}" srcOrd="5" destOrd="0" presId="urn:microsoft.com/office/officeart/2005/8/layout/default"/>
    <dgm:cxn modelId="{BCC53DCB-0CBC-418D-A192-1864FA7E0F26}" type="presParOf" srcId="{4FA28657-5D89-4A17-AAB2-BCDC01C923D5}" destId="{D77E8F9F-DE74-4599-A91F-73E4E3D8F9C0}" srcOrd="6" destOrd="0" presId="urn:microsoft.com/office/officeart/2005/8/layout/default"/>
    <dgm:cxn modelId="{82642626-70EF-4363-AC8C-053BB487A359}" type="presParOf" srcId="{4FA28657-5D89-4A17-AAB2-BCDC01C923D5}" destId="{D1D0F4EF-D0FD-4A79-AE61-74748B42E20B}" srcOrd="7" destOrd="0" presId="urn:microsoft.com/office/officeart/2005/8/layout/default"/>
    <dgm:cxn modelId="{D1C342ED-5035-4F93-A236-8AA228F3C30D}" type="presParOf" srcId="{4FA28657-5D89-4A17-AAB2-BCDC01C923D5}" destId="{BAC2346A-6D78-4997-ADEF-6EE6E0DEA101}" srcOrd="8" destOrd="0" presId="urn:microsoft.com/office/officeart/2005/8/layout/default"/>
    <dgm:cxn modelId="{43A50403-61C6-471F-8ACE-6EB2787F5E84}" type="presParOf" srcId="{4FA28657-5D89-4A17-AAB2-BCDC01C923D5}" destId="{C60FB04F-FECD-4DB8-9B3F-0745EA40304A}" srcOrd="9" destOrd="0" presId="urn:microsoft.com/office/officeart/2005/8/layout/default"/>
    <dgm:cxn modelId="{AC4F5BB4-CDE6-47DD-97E3-590FD2FA0B50}" type="presParOf" srcId="{4FA28657-5D89-4A17-AAB2-BCDC01C923D5}" destId="{8728F2F0-4794-4C9E-A9A0-FD05AF35384D}" srcOrd="10" destOrd="0" presId="urn:microsoft.com/office/officeart/2005/8/layout/default"/>
    <dgm:cxn modelId="{9A530B67-263D-4B1C-92B8-0B4569FE3007}" type="presParOf" srcId="{4FA28657-5D89-4A17-AAB2-BCDC01C923D5}" destId="{9C113A99-C4AF-4664-80F4-03FFD0571484}" srcOrd="11" destOrd="0" presId="urn:microsoft.com/office/officeart/2005/8/layout/default"/>
    <dgm:cxn modelId="{CA6FEADE-605D-420C-B25F-65E98FA1B7E9}" type="presParOf" srcId="{4FA28657-5D89-4A17-AAB2-BCDC01C923D5}" destId="{445DC9CA-48AC-418D-B154-E484D21FC1CA}" srcOrd="12" destOrd="0" presId="urn:microsoft.com/office/officeart/2005/8/layout/default"/>
    <dgm:cxn modelId="{742C9C84-898B-4972-AEC0-8225FA5A2A39}" type="presParOf" srcId="{4FA28657-5D89-4A17-AAB2-BCDC01C923D5}" destId="{F8CB09B1-4726-494C-91EA-C09C901DC73D}" srcOrd="13" destOrd="0" presId="urn:microsoft.com/office/officeart/2005/8/layout/default"/>
    <dgm:cxn modelId="{5D8D555A-5404-4487-BD32-C198D087455F}" type="presParOf" srcId="{4FA28657-5D89-4A17-AAB2-BCDC01C923D5}" destId="{66EDB053-70ED-4275-A93F-BC20E70B56E0}" srcOrd="14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261294-4DFD-45F9-9342-FF3AC4C52E74}">
      <dsp:nvSpPr>
        <dsp:cNvPr id="0" name=""/>
        <dsp:cNvSpPr/>
      </dsp:nvSpPr>
      <dsp:spPr>
        <a:xfrm>
          <a:off x="1" y="465188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Should fNRB decrease each year if project is effective?</a:t>
          </a:r>
        </a:p>
      </dsp:txBody>
      <dsp:txXfrm>
        <a:off x="1" y="465188"/>
        <a:ext cx="2406440" cy="1443864"/>
      </dsp:txXfrm>
    </dsp:sp>
    <dsp:sp modelId="{F8DF0887-91D3-4B0E-AA0A-C8FE9668856B}">
      <dsp:nvSpPr>
        <dsp:cNvPr id="0" name=""/>
        <dsp:cNvSpPr/>
      </dsp:nvSpPr>
      <dsp:spPr>
        <a:xfrm>
          <a:off x="2650118" y="465188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Tracking differences in fNRB overtime to enhance ratings robustness?</a:t>
          </a:r>
        </a:p>
      </dsp:txBody>
      <dsp:txXfrm>
        <a:off x="2650118" y="465188"/>
        <a:ext cx="2406440" cy="1443864"/>
      </dsp:txXfrm>
    </dsp:sp>
    <dsp:sp modelId="{C9DCE117-9E17-49B0-A466-D5C35EDE4B33}">
      <dsp:nvSpPr>
        <dsp:cNvPr id="0" name=""/>
        <dsp:cNvSpPr/>
      </dsp:nvSpPr>
      <dsp:spPr>
        <a:xfrm>
          <a:off x="5297203" y="465188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Explanation of BURN fNRB method and differences to MoFuSS?</a:t>
          </a:r>
        </a:p>
      </dsp:txBody>
      <dsp:txXfrm>
        <a:off x="5297203" y="465188"/>
        <a:ext cx="2406440" cy="1443864"/>
      </dsp:txXfrm>
    </dsp:sp>
    <dsp:sp modelId="{D77E8F9F-DE74-4599-A91F-73E4E3D8F9C0}">
      <dsp:nvSpPr>
        <dsp:cNvPr id="0" name=""/>
        <dsp:cNvSpPr/>
      </dsp:nvSpPr>
      <dsp:spPr>
        <a:xfrm>
          <a:off x="7944287" y="465188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What is the fNRB accuracy for commodity-based fuels like charcoal?</a:t>
          </a:r>
        </a:p>
      </dsp:txBody>
      <dsp:txXfrm>
        <a:off x="7944287" y="465188"/>
        <a:ext cx="2406440" cy="1443864"/>
      </dsp:txXfrm>
    </dsp:sp>
    <dsp:sp modelId="{BAC2346A-6D78-4997-ADEF-6EE6E0DEA101}">
      <dsp:nvSpPr>
        <dsp:cNvPr id="0" name=""/>
        <dsp:cNvSpPr/>
      </dsp:nvSpPr>
      <dsp:spPr>
        <a:xfrm>
          <a:off x="3033" y="2149697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How can you know where fuel is sourced from?</a:t>
          </a:r>
        </a:p>
      </dsp:txBody>
      <dsp:txXfrm>
        <a:off x="3033" y="2149697"/>
        <a:ext cx="2406440" cy="1443864"/>
      </dsp:txXfrm>
    </dsp:sp>
    <dsp:sp modelId="{8728F2F0-4794-4C9E-A9A0-FD05AF35384D}">
      <dsp:nvSpPr>
        <dsp:cNvPr id="0" name=""/>
        <dsp:cNvSpPr/>
      </dsp:nvSpPr>
      <dsp:spPr>
        <a:xfrm>
          <a:off x="2650118" y="2149697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fNRB for households which don't disclose household locations?</a:t>
          </a:r>
        </a:p>
      </dsp:txBody>
      <dsp:txXfrm>
        <a:off x="2650118" y="2149697"/>
        <a:ext cx="2406440" cy="1443864"/>
      </dsp:txXfrm>
    </dsp:sp>
    <dsp:sp modelId="{445DC9CA-48AC-418D-B154-E484D21FC1CA}">
      <dsp:nvSpPr>
        <dsp:cNvPr id="0" name=""/>
        <dsp:cNvSpPr/>
      </dsp:nvSpPr>
      <dsp:spPr>
        <a:xfrm>
          <a:off x="5297203" y="2149697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fNRB for households which rely mainly on harvest residue e.g. they have no impact on forest dynamics?</a:t>
          </a:r>
        </a:p>
      </dsp:txBody>
      <dsp:txXfrm>
        <a:off x="5297203" y="2149697"/>
        <a:ext cx="2406440" cy="1443864"/>
      </dsp:txXfrm>
    </dsp:sp>
    <dsp:sp modelId="{66EDB053-70ED-4275-A93F-BC20E70B56E0}">
      <dsp:nvSpPr>
        <dsp:cNvPr id="0" name=""/>
        <dsp:cNvSpPr/>
      </dsp:nvSpPr>
      <dsp:spPr>
        <a:xfrm>
          <a:off x="7944287" y="2149697"/>
          <a:ext cx="2406440" cy="14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Should projects be claiming credits for sequestration?</a:t>
          </a:r>
        </a:p>
      </dsp:txBody>
      <dsp:txXfrm>
        <a:off x="7944287" y="2149697"/>
        <a:ext cx="2406440" cy="1443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3ADAFC-062C-4FAE-980E-ABBBC6CAE62B}" type="datetimeFigureOut">
              <a:rPr lang="es-MX" smtClean="0"/>
              <a:t>11/02/2025</a:t>
            </a:fld>
            <a:endParaRPr lang="es-MX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MX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MX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23EC71-FF9A-4880-B0CF-F503C7E200AB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486450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5">
          <a:extLst>
            <a:ext uri="{FF2B5EF4-FFF2-40B4-BE49-F238E27FC236}">
              <a16:creationId xmlns:a16="http://schemas.microsoft.com/office/drawing/2014/main" id="{6778D8BE-40E9-7AAB-F7C2-27A947FFB8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5:notes">
            <a:extLst>
              <a:ext uri="{FF2B5EF4-FFF2-40B4-BE49-F238E27FC236}">
                <a16:creationId xmlns:a16="http://schemas.microsoft.com/office/drawing/2014/main" id="{49ECA08B-DCC1-DD1E-0925-82756973BB2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87" name="Google Shape;487;p5:notes">
            <a:extLst>
              <a:ext uri="{FF2B5EF4-FFF2-40B4-BE49-F238E27FC236}">
                <a16:creationId xmlns:a16="http://schemas.microsoft.com/office/drawing/2014/main" id="{71A5532E-8610-2D4F-8478-06A5B1DD5C6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17575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" name="Google Shape;49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4928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31246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570363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7596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237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791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784778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961721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813177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11726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6838935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2915893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3603718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7690542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924163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139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2541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180821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4710828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1246582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5557519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7219055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7" name="Título 6">
            <a:extLst>
              <a:ext uri="{FF2B5EF4-FFF2-40B4-BE49-F238E27FC236}">
                <a16:creationId xmlns:a16="http://schemas.microsoft.com/office/drawing/2014/main" id="{B2D8D81B-B9B9-47E3-8CB8-2CDC56E7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5F1F8DE1-6956-44F3-8C20-F4A5DD9DEB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388100"/>
            <a:ext cx="2743200" cy="365125"/>
          </a:xfrm>
          <a:prstGeom prst="rect">
            <a:avLst/>
          </a:prstGeo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C744C678-032C-41AB-A683-A109D26C0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388100"/>
            <a:ext cx="6672865" cy="365125"/>
          </a:xfrm>
          <a:prstGeom prst="rect">
            <a:avLst/>
          </a:prstGeo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3AFEBEF4-9951-43EF-BF5A-7AF9D2B3B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388100"/>
            <a:ext cx="753545" cy="365125"/>
          </a:xfrm>
          <a:prstGeom prst="rect">
            <a:avLst/>
          </a:prstGeo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1997118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1979882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8050851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0B2FB02-F237-4B28-97B2-EC90998C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7012A7E-101B-4A39-9F84-F47F80C65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CDFBE31-91CA-4E04-AE4F-98D645987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8214967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85B43015-1BA7-44BD-B509-694B94B5BE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CFCE723-A104-4DB4-B0B4-F8AFDC7EA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CB8ED01-1C82-4BA0-8EB8-C621E6575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3436853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B41C8862-F915-4448-90BF-7E4264CD5D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AEB8196C-F5BF-48EC-B7DF-6EBA2B7B6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1723E9C2-2E48-4716-B5DC-EA687E4E3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4543134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217A5FF-2413-4E98-8AB8-4C5CBDCEA2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F866CB2-8049-449D-AA44-CC8198253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148AA23-A9C2-4119-AC23-890CB1BA3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35672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B33A1F-D95D-411C-9EC6-CA0E9D33D7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0529D2F-97CD-4554-A5B8-A89862993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AB00766-7C14-4D72-B8FB-EB3CC86C2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9061924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CE12B035-D128-4B6B-80D8-C156630325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FE44DD44-241D-4070-A8E9-164345AFA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FD20747-5F6D-4075-99CC-064695F84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109629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B0A0F5C0-99E7-4462-8375-5BA9F6C2B0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ACD304FC-4B3C-4A93-BA09-820B0BC31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91516C3E-3C10-4506-A38D-90F66BB62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81121333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930F2ECD-0592-4DFE-9B6E-377EA25467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D78342B4-D442-45FB-A869-0EB796BBB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C5704D4-0F8F-46F3-8DAE-3914175D4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6870434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89D1094B-65E4-46DC-ADEA-345E12C775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34782554-83EE-4FE9-8731-923C958C7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346BFFF-503D-4CD1-8FF9-1D4A7F23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375381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4DD4FFA-25C0-4EFD-9C13-66F5E6BC92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A072FDC8-FD06-4505-80D7-35556348D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0ABE3D38-33F9-4018-8E37-E0EBEEDA9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4408837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3FA39040-4078-4B26-B5B2-B5A8448861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F921648B-9039-4B1C-962C-8680D4700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4D37A34-0EDD-46D0-82C8-7A4A2D322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598670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D602DA7C-A2FD-4337-BCF4-59D3F79301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CD884D1A-C239-49AA-9168-A47A779AC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039CC24-E0FB-472B-8792-04BD7B69C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41912091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de image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Editar el estilo de texto del patrón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0D6001E1-D3A5-4ADB-A874-1E415E74C6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28" name="Footer Placeholder 4">
            <a:extLst>
              <a:ext uri="{FF2B5EF4-FFF2-40B4-BE49-F238E27FC236}">
                <a16:creationId xmlns:a16="http://schemas.microsoft.com/office/drawing/2014/main" id="{8BDBD73E-DAAF-4E86-B537-091935452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29" name="Slide Number Placeholder 5">
            <a:extLst>
              <a:ext uri="{FF2B5EF4-FFF2-40B4-BE49-F238E27FC236}">
                <a16:creationId xmlns:a16="http://schemas.microsoft.com/office/drawing/2014/main" id="{0E2FB4B6-E5E8-4BC3-AAC2-DF3A2BD5C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7704026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0B63C64-C8AF-4014-8390-76F4F60172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B327798-CB3F-4DF5-8A44-A4717C984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93A2C6B-1F1B-48FC-A2CC-6BF5F9015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421490138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A2E8B6-D00D-4F96-B5C5-C62D60CC33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464300"/>
            <a:ext cx="2743200" cy="365125"/>
          </a:xfr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A7D65D-F0B3-4DFE-AD60-2B6B8B54A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464300"/>
            <a:ext cx="6672865" cy="365125"/>
          </a:xfr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B532D04-3B5F-4DC7-A4F5-8E75DD16A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464300"/>
            <a:ext cx="753545" cy="365125"/>
          </a:xfr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23628481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editar el estilo de subtítulo del patrón</a:t>
            </a:r>
            <a:endParaRPr lang="en-US" dirty="0"/>
          </a:p>
        </p:txBody>
      </p:sp>
      <p:sp>
        <p:nvSpPr>
          <p:cNvPr id="7" name="Título 6">
            <a:extLst>
              <a:ext uri="{FF2B5EF4-FFF2-40B4-BE49-F238E27FC236}">
                <a16:creationId xmlns:a16="http://schemas.microsoft.com/office/drawing/2014/main" id="{B2D8D81B-B9B9-47E3-8CB8-2CDC56E7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MX"/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5F1F8DE1-6956-44F3-8C20-F4A5DD9DEB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8736" y="6388100"/>
            <a:ext cx="2743200" cy="365125"/>
          </a:xfrm>
          <a:prstGeom prst="rect">
            <a:avLst/>
          </a:prstGeom>
        </p:spPr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C744C678-032C-41AB-A683-A109D26C0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3795" y="6388100"/>
            <a:ext cx="6672865" cy="365125"/>
          </a:xfrm>
          <a:prstGeom prst="rect">
            <a:avLst/>
          </a:prstGeom>
        </p:spPr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3AFEBEF4-9951-43EF-BF5A-7AF9D2B3B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388100"/>
            <a:ext cx="753545" cy="365125"/>
          </a:xfrm>
          <a:prstGeom prst="rect">
            <a:avLst/>
          </a:prstGeom>
        </p:spPr>
        <p:txBody>
          <a:bodyPr/>
          <a:lstStyle/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405352985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C73D11-3BD6-9DA9-06C8-D30427A47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8CEA5C-A1E8-9CEE-94F0-BF4A871F1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254713"/>
            <a:ext cx="7518400" cy="490253"/>
          </a:xfrm>
          <a:prstGeom prst="rect">
            <a:avLst/>
          </a:prstGeom>
        </p:spPr>
        <p:txBody>
          <a:bodyPr/>
          <a:lstStyle/>
          <a:p>
            <a:r>
              <a:rPr lang="en-US"/>
              <a:t>BeZero training workshop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77459C-5182-833E-A1F1-0458147AE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F11C7-B87C-4933-9AFD-08422E5A18E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F3C8A52-6867-4192-3618-17366DB5B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13102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1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17" Type="http://schemas.openxmlformats.org/officeDocument/2006/relationships/slideLayout" Target="../slideLayouts/slideLayout40.xml"/><Relationship Id="rId2" Type="http://schemas.openxmlformats.org/officeDocument/2006/relationships/slideLayout" Target="../slideLayouts/slideLayout25.xml"/><Relationship Id="rId16" Type="http://schemas.openxmlformats.org/officeDocument/2006/relationships/slideLayout" Target="../slideLayouts/slideLayout39.xml"/><Relationship Id="rId20" Type="http://schemas.openxmlformats.org/officeDocument/2006/relationships/theme" Target="../theme/theme3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33.xml"/><Relationship Id="rId19" Type="http://schemas.openxmlformats.org/officeDocument/2006/relationships/slideLayout" Target="../slideLayouts/slideLayout42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016628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hf sldNum="0"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562496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731" r:id="rId12"/>
  </p:sldLayoutIdLst>
  <p:hf sldNum="0"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s-ES"/>
              <a:t>Editar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s-MX"/>
              <a:t>11/02/2025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s-MX"/>
              <a:t>BeZero training workshop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31CF098-8A3F-44A3-A489-05F914356CD6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7247434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  <p:sldLayoutId id="2147483815" r:id="rId13"/>
    <p:sldLayoutId id="2147483816" r:id="rId14"/>
    <p:sldLayoutId id="2147483817" r:id="rId15"/>
    <p:sldLayoutId id="2147483818" r:id="rId16"/>
    <p:sldLayoutId id="2147483819" r:id="rId17"/>
    <p:sldLayoutId id="2147483820" r:id="rId18"/>
    <p:sldLayoutId id="2147483821" r:id="rId19"/>
  </p:sldLayoutIdLst>
  <p:hf sldNum="0" hdr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26" Type="http://schemas.openxmlformats.org/officeDocument/2006/relationships/image" Target="../media/image28.jpg"/><Relationship Id="rId3" Type="http://schemas.microsoft.com/office/2007/relationships/hdphoto" Target="../media/hdphoto1.wdp"/><Relationship Id="rId21" Type="http://schemas.openxmlformats.org/officeDocument/2006/relationships/image" Target="../media/image23.png"/><Relationship Id="rId34" Type="http://schemas.microsoft.com/office/2007/relationships/hdphoto" Target="../media/hdphoto5.wdp"/><Relationship Id="rId7" Type="http://schemas.openxmlformats.org/officeDocument/2006/relationships/image" Target="../media/image10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33.png"/><Relationship Id="rId2" Type="http://schemas.openxmlformats.org/officeDocument/2006/relationships/image" Target="../media/image6.png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.png"/><Relationship Id="rId11" Type="http://schemas.microsoft.com/office/2007/relationships/hdphoto" Target="../media/hdphoto2.wdp"/><Relationship Id="rId24" Type="http://schemas.openxmlformats.org/officeDocument/2006/relationships/image" Target="../media/image26.png"/><Relationship Id="rId32" Type="http://schemas.microsoft.com/office/2007/relationships/hdphoto" Target="../media/hdphoto4.wdp"/><Relationship Id="rId5" Type="http://schemas.openxmlformats.org/officeDocument/2006/relationships/image" Target="../media/image8.png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36" Type="http://schemas.openxmlformats.org/officeDocument/2006/relationships/hyperlink" Target="https://meet.google.com/ocj-yzur-uws" TargetMode="External"/><Relationship Id="rId10" Type="http://schemas.openxmlformats.org/officeDocument/2006/relationships/image" Target="../media/image13.png"/><Relationship Id="rId19" Type="http://schemas.openxmlformats.org/officeDocument/2006/relationships/image" Target="../media/image21.png"/><Relationship Id="rId31" Type="http://schemas.openxmlformats.org/officeDocument/2006/relationships/image" Target="../media/image32.pn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6.png"/><Relationship Id="rId22" Type="http://schemas.openxmlformats.org/officeDocument/2006/relationships/image" Target="../media/image24.png"/><Relationship Id="rId27" Type="http://schemas.openxmlformats.org/officeDocument/2006/relationships/image" Target="../media/image29.png"/><Relationship Id="rId30" Type="http://schemas.microsoft.com/office/2007/relationships/hdphoto" Target="../media/hdphoto3.wdp"/><Relationship Id="rId35" Type="http://schemas.openxmlformats.org/officeDocument/2006/relationships/hyperlink" Target="https://wegp.unam.mx/courses/BeZero2025" TargetMode="External"/><Relationship Id="rId8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3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-eu.researchsquare.com/files/rs-4659226/v1_covered_767c9d9f-0d29-4caf-af36-f37e85eaff37.pdf?c=1725902471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trees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hyperlink" Target="https://www.mofuss.unam.mx/tools/apps/fNRB_ob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5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54.png"/><Relationship Id="rId4" Type="http://schemas.openxmlformats.org/officeDocument/2006/relationships/image" Target="../media/image5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ofuss.unam.mx/mofuss-ds/files/MoFuSS_visualization_tool_EXPANDED.pdf" TargetMode="External"/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tif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tiff"/><Relationship Id="rId2" Type="http://schemas.openxmlformats.org/officeDocument/2006/relationships/image" Target="../media/image59.tiff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62.tiff"/><Relationship Id="rId4" Type="http://schemas.openxmlformats.org/officeDocument/2006/relationships/image" Target="../media/image61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6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6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t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7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tif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3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tiff"/><Relationship Id="rId2" Type="http://schemas.openxmlformats.org/officeDocument/2006/relationships/image" Target="../media/image79.tiff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82.tiff"/><Relationship Id="rId4" Type="http://schemas.openxmlformats.org/officeDocument/2006/relationships/image" Target="../media/image81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8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8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8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86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3 Imagen"/>
          <p:cNvPicPr>
            <a:picLocks noChangeAspect="1"/>
          </p:cNvPicPr>
          <p:nvPr/>
        </p:nvPicPr>
        <p:blipFill rotWithShape="1">
          <a:blip r:embed="rId2">
            <a:alphaModFix amt="1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44" t="44850" r="6624"/>
          <a:stretch/>
        </p:blipFill>
        <p:spPr>
          <a:xfrm>
            <a:off x="0" y="0"/>
            <a:ext cx="12192000" cy="5817472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13BC77DC-28DE-463D-B60F-D1559AEDAA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3059" y="1347716"/>
            <a:ext cx="9633527" cy="1604757"/>
          </a:xfrm>
        </p:spPr>
        <p:txBody>
          <a:bodyPr>
            <a:noAutofit/>
          </a:bodyPr>
          <a:lstStyle/>
          <a:p>
            <a:r>
              <a:rPr lang="en-US" sz="4500" b="1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On Going </a:t>
            </a:r>
            <a:r>
              <a:rPr lang="en-US" sz="4500" b="1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Developments 2025 </a:t>
            </a:r>
            <a:r>
              <a:rPr lang="en-US" sz="4500" b="1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– 2026</a:t>
            </a:r>
            <a:br>
              <a:rPr lang="en-US" sz="4500" b="1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</a:br>
            <a:r>
              <a:rPr lang="en-US" sz="28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Capacity Building Workshop for </a:t>
            </a:r>
            <a:r>
              <a:rPr lang="en-US" sz="2800" dirty="0" err="1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BeZero</a:t>
            </a:r>
            <a:endParaRPr lang="es-MX" sz="2800" b="1" i="1" dirty="0">
              <a:solidFill>
                <a:schemeClr val="tx1">
                  <a:lumMod val="85000"/>
                </a:schemeClr>
              </a:solidFill>
              <a:latin typeface="Abadi Extra Light" panose="020B0204020104020204" pitchFamily="34" charset="0"/>
            </a:endParaRP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72F63D8B-0BF0-4A18-A5EE-74F1C323A37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09" y="150536"/>
            <a:ext cx="2028130" cy="972597"/>
          </a:xfrm>
          <a:prstGeom prst="rect">
            <a:avLst/>
          </a:prstGeom>
        </p:spPr>
      </p:pic>
      <p:pic>
        <p:nvPicPr>
          <p:cNvPr id="6" name="Picture 6" descr="Image result for c3 unam transparente">
            <a:extLst>
              <a:ext uri="{FF2B5EF4-FFF2-40B4-BE49-F238E27FC236}">
                <a16:creationId xmlns:a16="http://schemas.microsoft.com/office/drawing/2014/main" id="{535A1B1F-C12D-7D9A-BDCF-76B816CC5B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100059" y="240911"/>
            <a:ext cx="1985652" cy="709162"/>
          </a:xfrm>
          <a:prstGeom prst="rect">
            <a:avLst/>
          </a:prstGeom>
          <a:noFill/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DC045F99-F98F-4052-47BA-D3C493EAFFA9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78859" y="172336"/>
            <a:ext cx="2377319" cy="838474"/>
          </a:xfrm>
          <a:prstGeom prst="rect">
            <a:avLst/>
          </a:prstGeom>
        </p:spPr>
      </p:pic>
      <p:pic>
        <p:nvPicPr>
          <p:cNvPr id="13" name="Picture 12" descr="A black background with red and green text&#10;&#10;Description automatically generated with low confidence">
            <a:extLst>
              <a:ext uri="{FF2B5EF4-FFF2-40B4-BE49-F238E27FC236}">
                <a16:creationId xmlns:a16="http://schemas.microsoft.com/office/drawing/2014/main" id="{DE441B31-55AD-2EFA-2CE4-1BBC29D710E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7091" y="107750"/>
            <a:ext cx="3603853" cy="973039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90D8D832-3FF6-6CF3-BF9D-37241A59320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194459" y="285483"/>
            <a:ext cx="2438074" cy="703144"/>
          </a:xfrm>
          <a:prstGeom prst="rect">
            <a:avLst/>
          </a:prstGeom>
        </p:spPr>
      </p:pic>
      <p:grpSp>
        <p:nvGrpSpPr>
          <p:cNvPr id="101" name="Group 100">
            <a:extLst>
              <a:ext uri="{FF2B5EF4-FFF2-40B4-BE49-F238E27FC236}">
                <a16:creationId xmlns:a16="http://schemas.microsoft.com/office/drawing/2014/main" id="{4820E5D2-AA44-4350-9AC4-A4144801AE67}"/>
              </a:ext>
            </a:extLst>
          </p:cNvPr>
          <p:cNvGrpSpPr/>
          <p:nvPr/>
        </p:nvGrpSpPr>
        <p:grpSpPr>
          <a:xfrm>
            <a:off x="63810" y="3568928"/>
            <a:ext cx="12128190" cy="2532280"/>
            <a:chOff x="945584" y="12120743"/>
            <a:chExt cx="15480771" cy="3893367"/>
          </a:xfrm>
        </p:grpSpPr>
        <p:pic>
          <p:nvPicPr>
            <p:cNvPr id="191" name="Imagen 190"/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46" l="9804" r="89706">
                          <a14:foregroundMark x1="56699" y1="11765" x2="56046" y2="32516"/>
                          <a14:foregroundMark x1="42810" y1="38235" x2="47876" y2="40686"/>
                          <a14:foregroundMark x1="80556" y1="35621" x2="82516" y2="69608"/>
                          <a14:backgroundMark x1="71732" y1="29412" x2="70425" y2="43791"/>
                          <a14:backgroundMark x1="45261" y1="33824" x2="52778" y2="40033"/>
                          <a14:backgroundMark x1="65523" y1="47059" x2="65523" y2="470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8023" y="14107533"/>
              <a:ext cx="1279837" cy="1279837"/>
            </a:xfrm>
            <a:prstGeom prst="rect">
              <a:avLst/>
            </a:prstGeom>
          </p:spPr>
        </p:pic>
        <p:pic>
          <p:nvPicPr>
            <p:cNvPr id="102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4140059" y="14861991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3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6346370" y="13447013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4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6756485" y="12884386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5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9390197" y="14566701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6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945584" y="14847638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7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1307309" y="14684594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8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2877164" y="14583822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09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3509680" y="14335828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0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2131549" y="14305429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1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3209905" y="13137486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2" name="Google Shape;128;gbd574e7d0b_1_372" descr="Imagen que contiene grande, hecho, cama, hecho de madera&#10;&#10;Descripción generada automáticamente"/>
            <p:cNvPicPr preferRelativeResize="0"/>
            <p:nvPr/>
          </p:nvPicPr>
          <p:blipFill rotWithShape="1">
            <a:blip r:embed="rId14">
              <a:alphaModFix/>
            </a:blip>
            <a:srcRect/>
            <a:stretch/>
          </p:blipFill>
          <p:spPr>
            <a:xfrm>
              <a:off x="13385155" y="13787010"/>
              <a:ext cx="2713442" cy="1966207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3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8660575" y="14156739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4" name="Google Shape;141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4649477" y="14056854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5" name="Google Shape;143;gbd574e7d0b_1_372" descr="Una planta con hojas verdes&#10;&#10;Descripción generada automáticamente"/>
            <p:cNvPicPr preferRelativeResize="0"/>
            <p:nvPr/>
          </p:nvPicPr>
          <p:blipFill rotWithShape="1">
            <a:blip r:embed="rId15">
              <a:alphaModFix/>
            </a:blip>
            <a:srcRect/>
            <a:stretch/>
          </p:blipFill>
          <p:spPr>
            <a:xfrm>
              <a:off x="9661079" y="14526915"/>
              <a:ext cx="363058" cy="385850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6" name="Google Shape;146;gbd574e7d0b_1_372"/>
            <p:cNvPicPr preferRelativeResize="0"/>
            <p:nvPr/>
          </p:nvPicPr>
          <p:blipFill rotWithShape="1">
            <a:blip r:embed="rId16">
              <a:alphaModFix/>
            </a:blip>
            <a:srcRect/>
            <a:stretch/>
          </p:blipFill>
          <p:spPr>
            <a:xfrm>
              <a:off x="9758925" y="14261078"/>
              <a:ext cx="699499" cy="684077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7" name="Google Shape;147;gbd574e7d0b_1_372"/>
            <p:cNvPicPr preferRelativeResize="0"/>
            <p:nvPr/>
          </p:nvPicPr>
          <p:blipFill rotWithShape="1">
            <a:blip r:embed="rId17">
              <a:alphaModFix/>
            </a:blip>
            <a:srcRect/>
            <a:stretch/>
          </p:blipFill>
          <p:spPr>
            <a:xfrm>
              <a:off x="2553382" y="12633940"/>
              <a:ext cx="2794209" cy="2299030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8" name="Google Shape;148;gbd574e7d0b_1_372"/>
            <p:cNvPicPr preferRelativeResize="0"/>
            <p:nvPr/>
          </p:nvPicPr>
          <p:blipFill rotWithShape="1">
            <a:blip r:embed="rId18">
              <a:alphaModFix/>
            </a:blip>
            <a:srcRect/>
            <a:stretch/>
          </p:blipFill>
          <p:spPr>
            <a:xfrm>
              <a:off x="4434982" y="13163268"/>
              <a:ext cx="1120937" cy="1750401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19" name="Google Shape;149;gbd574e7d0b_1_372"/>
            <p:cNvPicPr preferRelativeResize="0"/>
            <p:nvPr/>
          </p:nvPicPr>
          <p:blipFill rotWithShape="1">
            <a:blip r:embed="rId19">
              <a:alphaModFix/>
            </a:blip>
            <a:srcRect/>
            <a:stretch/>
          </p:blipFill>
          <p:spPr>
            <a:xfrm>
              <a:off x="2322063" y="12295092"/>
              <a:ext cx="1537729" cy="2612008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0" name="Google Shape;156;gbd574e7d0b_1_372"/>
            <p:cNvPicPr preferRelativeResize="0"/>
            <p:nvPr/>
          </p:nvPicPr>
          <p:blipFill rotWithShape="1">
            <a:blip r:embed="rId20">
              <a:alphaModFix/>
            </a:blip>
            <a:srcRect/>
            <a:stretch/>
          </p:blipFill>
          <p:spPr>
            <a:xfrm>
              <a:off x="11192175" y="14181367"/>
              <a:ext cx="1253663" cy="1120391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1" name="Google Shape;167;gbd574e7d0b_1_372"/>
            <p:cNvPicPr preferRelativeResize="0"/>
            <p:nvPr/>
          </p:nvPicPr>
          <p:blipFill rotWithShape="1">
            <a:blip r:embed="rId21">
              <a:alphaModFix/>
            </a:blip>
            <a:srcRect/>
            <a:stretch/>
          </p:blipFill>
          <p:spPr>
            <a:xfrm flipH="1">
              <a:off x="6917377" y="14216509"/>
              <a:ext cx="312923" cy="7667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2" name="Google Shape;173;gbd574e7d0b_1_372"/>
            <p:cNvPicPr preferRelativeResize="0"/>
            <p:nvPr/>
          </p:nvPicPr>
          <p:blipFill rotWithShape="1">
            <a:blip r:embed="rId22">
              <a:alphaModFix/>
            </a:blip>
            <a:srcRect/>
            <a:stretch/>
          </p:blipFill>
          <p:spPr>
            <a:xfrm>
              <a:off x="3614050" y="12617933"/>
              <a:ext cx="2931928" cy="22108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3" name="Google Shape;174;gbd574e7d0b_1_372"/>
            <p:cNvPicPr preferRelativeResize="0"/>
            <p:nvPr/>
          </p:nvPicPr>
          <p:blipFill rotWithShape="1">
            <a:blip r:embed="rId23">
              <a:alphaModFix/>
            </a:blip>
            <a:srcRect/>
            <a:stretch/>
          </p:blipFill>
          <p:spPr>
            <a:xfrm>
              <a:off x="1481920" y="12120743"/>
              <a:ext cx="3519970" cy="2862503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4" name="Google Shape;173;gbd574e7d0b_1_372"/>
            <p:cNvPicPr preferRelativeResize="0"/>
            <p:nvPr/>
          </p:nvPicPr>
          <p:blipFill rotWithShape="1">
            <a:blip r:embed="rId22">
              <a:alphaModFix/>
            </a:blip>
            <a:srcRect/>
            <a:stretch/>
          </p:blipFill>
          <p:spPr>
            <a:xfrm>
              <a:off x="4858592" y="13010524"/>
              <a:ext cx="2931928" cy="22108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5" name="Google Shape;173;gbd574e7d0b_1_372"/>
            <p:cNvPicPr preferRelativeResize="0"/>
            <p:nvPr/>
          </p:nvPicPr>
          <p:blipFill rotWithShape="1">
            <a:blip r:embed="rId22">
              <a:alphaModFix/>
            </a:blip>
            <a:srcRect/>
            <a:stretch/>
          </p:blipFill>
          <p:spPr>
            <a:xfrm>
              <a:off x="3321008" y="13163266"/>
              <a:ext cx="2931928" cy="22108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6" name="Google Shape;174;gbd574e7d0b_1_372"/>
            <p:cNvPicPr preferRelativeResize="0"/>
            <p:nvPr/>
          </p:nvPicPr>
          <p:blipFill rotWithShape="1">
            <a:blip r:embed="rId23">
              <a:alphaModFix/>
            </a:blip>
            <a:srcRect/>
            <a:stretch/>
          </p:blipFill>
          <p:spPr>
            <a:xfrm>
              <a:off x="2009433" y="12957807"/>
              <a:ext cx="3519969" cy="2862503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7" name="Google Shape;174;gbd574e7d0b_1_372"/>
            <p:cNvPicPr preferRelativeResize="0"/>
            <p:nvPr/>
          </p:nvPicPr>
          <p:blipFill rotWithShape="1">
            <a:blip r:embed="rId23">
              <a:alphaModFix/>
            </a:blip>
            <a:srcRect/>
            <a:stretch/>
          </p:blipFill>
          <p:spPr>
            <a:xfrm>
              <a:off x="4468801" y="13095668"/>
              <a:ext cx="3519970" cy="2862503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8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8029362" y="14406034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29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7309556" y="13132722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0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3704900" y="13224409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1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6274806" y="13511883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2" name="Google Shape;177;gbd574e7d0b_1_372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2907589" y="12747663"/>
              <a:ext cx="2721455" cy="200763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0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 flipH="1">
              <a:off x="11512738" y="14790063"/>
              <a:ext cx="4749201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3" name="Google Shape;178;gbd574e7d0b_1_372"/>
            <p:cNvPicPr preferRelativeResize="0"/>
            <p:nvPr/>
          </p:nvPicPr>
          <p:blipFill rotWithShape="1">
            <a:blip r:embed="rId24">
              <a:alphaModFix/>
            </a:blip>
            <a:srcRect/>
            <a:stretch/>
          </p:blipFill>
          <p:spPr>
            <a:xfrm>
              <a:off x="14365653" y="15021647"/>
              <a:ext cx="185142" cy="191652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4" name="Google Shape;179;gbd574e7d0b_1_372"/>
            <p:cNvPicPr preferRelativeResize="0"/>
            <p:nvPr/>
          </p:nvPicPr>
          <p:blipFill rotWithShape="1">
            <a:blip r:embed="rId24">
              <a:alphaModFix/>
            </a:blip>
            <a:srcRect/>
            <a:stretch/>
          </p:blipFill>
          <p:spPr>
            <a:xfrm>
              <a:off x="14098074" y="15146674"/>
              <a:ext cx="185142" cy="191652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3" name="Google Shape;162;gbd574e7d0b_1_372" descr="Imagen que contiene cerca, nieve, niño, competencia de atletismo&#10;&#10;Descripción generada automáticamente"/>
            <p:cNvPicPr preferRelativeResize="0"/>
            <p:nvPr/>
          </p:nvPicPr>
          <p:blipFill rotWithShape="1">
            <a:blip r:embed="rId25">
              <a:alphaModFix/>
            </a:blip>
            <a:srcRect/>
            <a:stretch/>
          </p:blipFill>
          <p:spPr>
            <a:xfrm>
              <a:off x="14668417" y="14733558"/>
              <a:ext cx="760154" cy="826231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5" name="Google Shape;180;gbd574e7d0b_1_372"/>
            <p:cNvPicPr preferRelativeResize="0"/>
            <p:nvPr/>
          </p:nvPicPr>
          <p:blipFill rotWithShape="1">
            <a:blip r:embed="rId24">
              <a:alphaModFix/>
            </a:blip>
            <a:srcRect/>
            <a:stretch/>
          </p:blipFill>
          <p:spPr>
            <a:xfrm>
              <a:off x="14632097" y="15037605"/>
              <a:ext cx="185142" cy="191652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36" name="Google Shape;181;gbd574e7d0b_1_372"/>
            <p:cNvPicPr preferRelativeResize="0"/>
            <p:nvPr/>
          </p:nvPicPr>
          <p:blipFill rotWithShape="1">
            <a:blip r:embed="rId24">
              <a:alphaModFix/>
            </a:blip>
            <a:srcRect/>
            <a:stretch/>
          </p:blipFill>
          <p:spPr>
            <a:xfrm>
              <a:off x="14455552" y="15144119"/>
              <a:ext cx="185142" cy="191652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7" name="Imagen 186"/>
            <p:cNvPicPr>
              <a:picLocks noChangeAspect="1"/>
            </p:cNvPicPr>
            <p:nvPr/>
          </p:nvPicPr>
          <p:blipFill>
            <a:blip r:embed="rId26">
              <a:clrChange>
                <a:clrFrom>
                  <a:srgbClr val="F7F7F7"/>
                </a:clrFrom>
                <a:clrTo>
                  <a:srgbClr val="F7F7F7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8273" y="15114354"/>
              <a:ext cx="1184641" cy="454876"/>
            </a:xfrm>
            <a:prstGeom prst="rect">
              <a:avLst/>
            </a:prstGeom>
          </p:spPr>
        </p:pic>
        <p:pic>
          <p:nvPicPr>
            <p:cNvPr id="181" name="Google Shape;160;gbd574e7d0b_1_372" descr="Imagen que contiene hombre, sostener, oscuro, mujer&#10;&#10;Descripción generada automáticamente"/>
            <p:cNvPicPr preferRelativeResize="0"/>
            <p:nvPr/>
          </p:nvPicPr>
          <p:blipFill rotWithShape="1">
            <a:blip r:embed="rId27">
              <a:alphaModFix/>
            </a:blip>
            <a:srcRect/>
            <a:stretch/>
          </p:blipFill>
          <p:spPr>
            <a:xfrm>
              <a:off x="13343269" y="14583824"/>
              <a:ext cx="1197122" cy="1006247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2" name="Google Shape;159;gbd574e7d0b_1_372" descr="Imagen que contiene paraguas, sombrero&#10;&#10;Descripción generada automáticamente"/>
            <p:cNvPicPr preferRelativeResize="0"/>
            <p:nvPr/>
          </p:nvPicPr>
          <p:blipFill rotWithShape="1">
            <a:blip r:embed="rId28">
              <a:alphaModFix/>
            </a:blip>
            <a:srcRect/>
            <a:stretch/>
          </p:blipFill>
          <p:spPr>
            <a:xfrm>
              <a:off x="13912887" y="14584348"/>
              <a:ext cx="383081" cy="777734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  <p:pic>
          <p:nvPicPr>
            <p:cNvPr id="188" name="Imagen 187"/>
            <p:cNvPicPr>
              <a:picLocks noChangeAspect="1"/>
            </p:cNvPicPr>
            <p:nvPr/>
          </p:nvPicPr>
          <p:blipFill>
            <a:blip r:embed="rId29">
              <a:extLst>
                <a:ext uri="{BEBA8EAE-BF5A-486C-A8C5-ECC9F3942E4B}">
                  <a14:imgProps xmlns:a14="http://schemas.microsoft.com/office/drawing/2010/main">
                    <a14:imgLayer r:embed="rId30">
                      <a14:imgEffect>
                        <a14:backgroundRemoval t="2930" b="99512" l="2343" r="98829">
                          <a14:foregroundMark x1="44949" y1="93848" x2="44949" y2="96289"/>
                          <a14:backgroundMark x1="79356" y1="54590" x2="95168" y2="40820"/>
                          <a14:backgroundMark x1="11274" y1="49902" x2="13031" y2="55176"/>
                          <a14:backgroundMark x1="24597" y1="50195" x2="20791" y2="53613"/>
                          <a14:backgroundMark x1="87116" y1="38867" x2="87116" y2="38867"/>
                          <a14:backgroundMark x1="84041" y1="41797" x2="88873" y2="3789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82587" y="14733961"/>
              <a:ext cx="669325" cy="1003497"/>
            </a:xfrm>
            <a:prstGeom prst="rect">
              <a:avLst/>
            </a:prstGeom>
          </p:spPr>
        </p:pic>
        <p:pic>
          <p:nvPicPr>
            <p:cNvPr id="192" name="Imagen 191"/>
            <p:cNvPicPr>
              <a:picLocks noChangeAspect="1"/>
            </p:cNvPicPr>
            <p:nvPr/>
          </p:nvPicPr>
          <p:blipFill>
            <a:blip r:embed="rId31">
              <a:extLst>
                <a:ext uri="{BEBA8EAE-BF5A-486C-A8C5-ECC9F3942E4B}">
                  <a14:imgProps xmlns:a14="http://schemas.microsoft.com/office/drawing/2010/main">
                    <a14:imgLayer r:embed="rId32">
                      <a14:imgEffect>
                        <a14:backgroundRemoval t="2699" b="100000" l="1440" r="98360">
                          <a14:foregroundMark x1="34000" y1="25855" x2="34000" y2="25855"/>
                          <a14:backgroundMark x1="79920" y1="67127" x2="94760" y2="70006"/>
                          <a14:backgroundMark x1="82040" y1="69526" x2="92840" y2="83143"/>
                          <a14:backgroundMark x1="15040" y1="78944" x2="21640" y2="65867"/>
                          <a14:backgroundMark x1="3520" y1="70606" x2="5600" y2="81584"/>
                          <a14:backgroundMark x1="15360" y1="84703" x2="17120" y2="77924"/>
                          <a14:backgroundMark x1="94240" y1="81584" x2="97400" y2="74745"/>
                          <a14:backgroundMark x1="94240" y1="92861" x2="97040" y2="8194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14257" y="13947339"/>
              <a:ext cx="2307240" cy="1538467"/>
            </a:xfrm>
            <a:prstGeom prst="rect">
              <a:avLst/>
            </a:prstGeom>
          </p:spPr>
        </p:pic>
        <p:pic>
          <p:nvPicPr>
            <p:cNvPr id="137" name="Google Shape;136;gbd574e7d0b_1_372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8530070" y="14819233"/>
              <a:ext cx="5988590" cy="1152119"/>
            </a:xfrm>
            <a:prstGeom prst="rect">
              <a:avLst/>
            </a:prstGeom>
            <a:noFill/>
            <a:ln>
              <a:noFill/>
            </a:ln>
            <a:effectLst>
              <a:reflection stA="0" endPos="30000" dist="38100" dir="5400000" fadeDir="5400012" sy="-100000" algn="bl" rotWithShape="0"/>
            </a:effectLst>
          </p:spPr>
        </p:pic>
      </p:grpSp>
      <p:pic>
        <p:nvPicPr>
          <p:cNvPr id="11" name="Picture 10" descr="A black background with white lines&#10;&#10;Description automatically generated">
            <a:extLst>
              <a:ext uri="{FF2B5EF4-FFF2-40B4-BE49-F238E27FC236}">
                <a16:creationId xmlns:a16="http://schemas.microsoft.com/office/drawing/2014/main" id="{33464D4B-D7B2-B6A3-52AE-8F63A066943E}"/>
              </a:ext>
            </a:extLst>
          </p:cNvPr>
          <p:cNvPicPr>
            <a:picLocks noChangeAspect="1"/>
          </p:cNvPicPr>
          <p:nvPr/>
        </p:nvPicPr>
        <p:blipFill>
          <a:blip r:embed="rId33">
            <a:alphaModFix amt="60000"/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sharpenSoften amount="100000"/>
                    </a14:imgEffect>
                    <a14:imgEffect>
                      <a14:brightnessContrast bright="100000" contras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3083" y="3070995"/>
            <a:ext cx="589984" cy="478364"/>
          </a:xfrm>
          <a:prstGeom prst="rect">
            <a:avLst/>
          </a:prstGeom>
        </p:spPr>
      </p:pic>
      <p:sp>
        <p:nvSpPr>
          <p:cNvPr id="3" name="CuadroTexto 15">
            <a:extLst>
              <a:ext uri="{FF2B5EF4-FFF2-40B4-BE49-F238E27FC236}">
                <a16:creationId xmlns:a16="http://schemas.microsoft.com/office/drawing/2014/main" id="{B9CED50B-5E0C-2A96-07CB-6AAFBEA5F9B2}"/>
              </a:ext>
            </a:extLst>
          </p:cNvPr>
          <p:cNvSpPr txBox="1"/>
          <p:nvPr/>
        </p:nvSpPr>
        <p:spPr>
          <a:xfrm>
            <a:off x="46786" y="6058225"/>
            <a:ext cx="12081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London, February 11</a:t>
            </a:r>
            <a:r>
              <a:rPr lang="en-US" sz="2000" baseline="30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th</a:t>
            </a:r>
            <a:r>
              <a:rPr lang="en-US" sz="2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 &amp; 12</a:t>
            </a:r>
            <a:r>
              <a:rPr lang="en-US" sz="2000" baseline="30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th</a:t>
            </a:r>
            <a:r>
              <a:rPr lang="en-US" sz="2000" dirty="0">
                <a:solidFill>
                  <a:schemeClr val="tx1">
                    <a:lumMod val="85000"/>
                  </a:schemeClr>
                </a:solidFill>
                <a:latin typeface="Abadi Extra Light" panose="020B0204020104020204" pitchFamily="34" charset="0"/>
              </a:rPr>
              <a:t> 2025</a:t>
            </a:r>
          </a:p>
          <a:p>
            <a:pPr algn="ctr"/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</a:rPr>
              <a:t>Webpage: </a:t>
            </a:r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  <a:hlinkClick r:id="rId35"/>
              </a:rPr>
              <a:t>https://wegp.unam.mx/courses/BeZero2025</a:t>
            </a:r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</a:rPr>
              <a:t>           Google Meet: </a:t>
            </a:r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  <a:hlinkClick r:id="rId36"/>
              </a:rPr>
              <a:t>https://meet.google.com/ocj-yzur-uws</a:t>
            </a:r>
            <a:r>
              <a:rPr lang="en-US" sz="2000" dirty="0">
                <a:solidFill>
                  <a:srgbClr val="FFC000"/>
                </a:solidFill>
                <a:latin typeface="Abadi Extra Light" panose="020B020402010402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63448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64A3B-6CA6-4F27-7C19-E219FAE79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BeZero’s</a:t>
            </a:r>
            <a:r>
              <a:rPr lang="en-US" dirty="0">
                <a:solidFill>
                  <a:schemeClr val="tx1"/>
                </a:solidFill>
              </a:rPr>
              <a:t> questions in this presentation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61041A7-3A66-D575-3610-0D5CBB4C82B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95" y="1732449"/>
          <a:ext cx="10353762" cy="4058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E89E8603-CF32-6FED-0C5F-15404889F9EF}"/>
              </a:ext>
            </a:extLst>
          </p:cNvPr>
          <p:cNvSpPr/>
          <p:nvPr/>
        </p:nvSpPr>
        <p:spPr>
          <a:xfrm>
            <a:off x="3438525" y="3736284"/>
            <a:ext cx="2634224" cy="1724025"/>
          </a:xfrm>
          <a:prstGeom prst="rect">
            <a:avLst/>
          </a:prstGeom>
          <a:solidFill>
            <a:schemeClr val="bg1">
              <a:lumMod val="75000"/>
              <a:lumOff val="2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9091824-335C-992E-6965-8F11659941C5}"/>
              </a:ext>
            </a:extLst>
          </p:cNvPr>
          <p:cNvSpPr/>
          <p:nvPr/>
        </p:nvSpPr>
        <p:spPr>
          <a:xfrm>
            <a:off x="6081712" y="3736283"/>
            <a:ext cx="2634224" cy="1724025"/>
          </a:xfrm>
          <a:prstGeom prst="rect">
            <a:avLst/>
          </a:prstGeom>
          <a:solidFill>
            <a:schemeClr val="bg1">
              <a:lumMod val="75000"/>
              <a:lumOff val="2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D6654B-FCC8-519D-EF2E-014FBA29C7E3}"/>
              </a:ext>
            </a:extLst>
          </p:cNvPr>
          <p:cNvSpPr/>
          <p:nvPr/>
        </p:nvSpPr>
        <p:spPr>
          <a:xfrm>
            <a:off x="8743952" y="2037799"/>
            <a:ext cx="2634224" cy="1724025"/>
          </a:xfrm>
          <a:prstGeom prst="rect">
            <a:avLst/>
          </a:prstGeom>
          <a:solidFill>
            <a:schemeClr val="bg1">
              <a:lumMod val="75000"/>
              <a:lumOff val="2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black background with white lines&#10;&#10;Description automatically generated">
            <a:extLst>
              <a:ext uri="{FF2B5EF4-FFF2-40B4-BE49-F238E27FC236}">
                <a16:creationId xmlns:a16="http://schemas.microsoft.com/office/drawing/2014/main" id="{37502ACF-B4B3-9487-E412-A7AD245607DB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6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100000"/>
                    </a14:imgEffect>
                    <a14:imgEffect>
                      <a14:brightnessContrast bright="100000" contras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757" y="337727"/>
            <a:ext cx="589984" cy="47836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8195E55-955F-9192-8120-4020E5F25376}"/>
              </a:ext>
            </a:extLst>
          </p:cNvPr>
          <p:cNvSpPr/>
          <p:nvPr/>
        </p:nvSpPr>
        <p:spPr>
          <a:xfrm>
            <a:off x="804301" y="3736284"/>
            <a:ext cx="2634224" cy="1724025"/>
          </a:xfrm>
          <a:prstGeom prst="rect">
            <a:avLst/>
          </a:prstGeom>
          <a:solidFill>
            <a:schemeClr val="bg1">
              <a:lumMod val="75000"/>
              <a:lumOff val="2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A174D9-09C3-249C-6BA4-6CEE89C5A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EFC11-BDF8-83D7-FA68-F57446C54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131539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E5918-4C93-6E7A-EB5C-3CD3747BC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92D050"/>
                </a:solidFill>
              </a:rPr>
              <a:t>Summary of ongoing work 2025-2026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11F8C-6691-553E-62A6-D2F263FD3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731851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US" sz="2800" dirty="0">
                <a:solidFill>
                  <a:srgbClr val="FFC000"/>
                </a:solidFill>
              </a:rPr>
              <a:t>Three broad areas of research and development:</a:t>
            </a:r>
          </a:p>
          <a:p>
            <a:pPr marL="551250" indent="-514350">
              <a:buFont typeface="+mj-lt"/>
              <a:buAutoNum type="arabicPeriod"/>
            </a:pPr>
            <a:r>
              <a:rPr lang="en-US" sz="2800" dirty="0"/>
              <a:t>Making MoFuSS accessible to everyone</a:t>
            </a:r>
          </a:p>
          <a:p>
            <a:pPr marL="551250" indent="-514350">
              <a:buFont typeface="+mj-lt"/>
              <a:buAutoNum type="arabicPeriod"/>
            </a:pPr>
            <a:r>
              <a:rPr lang="en-US" sz="2800" dirty="0"/>
              <a:t>Improving MoFuSS</a:t>
            </a:r>
          </a:p>
          <a:p>
            <a:pPr marL="551250" indent="-514350">
              <a:buFont typeface="+mj-lt"/>
              <a:buAutoNum type="arabicPeriod"/>
            </a:pPr>
            <a:r>
              <a:rPr lang="en-US" sz="2800" dirty="0"/>
              <a:t>Developing new carbon accounting methodologies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86A720-73E6-831B-48F6-D1534F41C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BC79D-7524-D657-5057-69B49C4DC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 dirty="0" err="1"/>
              <a:t>BeZero</a:t>
            </a:r>
            <a:r>
              <a:rPr lang="es-MX" dirty="0"/>
              <a:t> training workshop</a:t>
            </a:r>
          </a:p>
        </p:txBody>
      </p:sp>
    </p:spTree>
    <p:extLst>
      <p:ext uri="{BB962C8B-B14F-4D97-AF65-F5344CB8AC3E}">
        <p14:creationId xmlns:p14="http://schemas.microsoft.com/office/powerpoint/2010/main" val="1112610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7383F9B-A177-07AD-A6AC-9E9526493B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1005" y="1756016"/>
            <a:ext cx="8084433" cy="411298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C79259DE-FE0A-D2CE-915B-1579432CE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Web-MoFuSS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53AC0A5-F9FD-95FC-F1C5-98E7857AD7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118" y="1756016"/>
            <a:ext cx="3811363" cy="1476282"/>
          </a:xfrm>
          <a:prstGeom prst="rect">
            <a:avLst/>
          </a:prstGeom>
        </p:spPr>
      </p:pic>
      <p:pic>
        <p:nvPicPr>
          <p:cNvPr id="14" name="Picture 2" descr="Image preview">
            <a:extLst>
              <a:ext uri="{FF2B5EF4-FFF2-40B4-BE49-F238E27FC236}">
                <a16:creationId xmlns:a16="http://schemas.microsoft.com/office/drawing/2014/main" id="{A8F6BAFC-1E8E-09C0-2C51-82EA3DE6A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62" b="16345"/>
          <a:stretch/>
        </p:blipFill>
        <p:spPr bwMode="auto">
          <a:xfrm>
            <a:off x="136118" y="3264197"/>
            <a:ext cx="3811363" cy="2665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logo">
            <a:extLst>
              <a:ext uri="{FF2B5EF4-FFF2-40B4-BE49-F238E27FC236}">
                <a16:creationId xmlns:a16="http://schemas.microsoft.com/office/drawing/2014/main" id="{B3691A26-0E9F-EA58-B062-4F4F07C8E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2856" y="4536246"/>
            <a:ext cx="2763026" cy="165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uadroTexto 5">
            <a:extLst>
              <a:ext uri="{FF2B5EF4-FFF2-40B4-BE49-F238E27FC236}">
                <a16:creationId xmlns:a16="http://schemas.microsoft.com/office/drawing/2014/main" id="{CB28AE0F-1FF4-7B11-817A-BA6289E5E75E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Making MoFuSS accessible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3" name="Conector recto 6">
            <a:extLst>
              <a:ext uri="{FF2B5EF4-FFF2-40B4-BE49-F238E27FC236}">
                <a16:creationId xmlns:a16="http://schemas.microsoft.com/office/drawing/2014/main" id="{BEA77B1C-9B29-6A26-3CCA-675F34159581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E3A39-DD69-BBB6-53CF-86F6F2DBA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FE302-BA00-73B1-4D60-315E7F3B5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730786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DB3AF-E733-D1B8-12B8-7E339BEE1D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44B8F8-417F-D2A3-7F53-FA8C8130F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D2DA87-B648-D649-1F32-277EF5E80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85" y="1713977"/>
            <a:ext cx="11609781" cy="48551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BFEB5C2-30AE-AB68-25AB-67593F95924D}"/>
              </a:ext>
            </a:extLst>
          </p:cNvPr>
          <p:cNvSpPr txBox="1"/>
          <p:nvPr/>
        </p:nvSpPr>
        <p:spPr>
          <a:xfrm>
            <a:off x="7177671" y="6508557"/>
            <a:ext cx="4957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Robinson </a:t>
            </a:r>
            <a:r>
              <a:rPr lang="fr-FR" i="1" dirty="0"/>
              <a:t>et al. </a:t>
            </a:r>
            <a:r>
              <a:rPr lang="fr-FR" dirty="0"/>
              <a:t>Under </a:t>
            </a:r>
            <a:r>
              <a:rPr lang="fr-FR" dirty="0" err="1"/>
              <a:t>Review</a:t>
            </a:r>
            <a:r>
              <a:rPr lang="fr-FR" dirty="0"/>
              <a:t>. </a:t>
            </a:r>
            <a:r>
              <a:rPr lang="fr-FR" dirty="0" err="1"/>
              <a:t>Preprint</a:t>
            </a:r>
            <a:r>
              <a:rPr lang="fr-FR" dirty="0"/>
              <a:t> </a:t>
            </a:r>
            <a:r>
              <a:rPr lang="fr-FR" dirty="0" err="1"/>
              <a:t>available</a:t>
            </a:r>
            <a:r>
              <a:rPr lang="fr-FR" dirty="0"/>
              <a:t> </a:t>
            </a:r>
            <a:r>
              <a:rPr lang="fr-FR" dirty="0" err="1">
                <a:hlinkClick r:id="rId3"/>
              </a:rPr>
              <a:t>here</a:t>
            </a:r>
            <a:r>
              <a:rPr lang="fr-FR" dirty="0"/>
              <a:t>.</a:t>
            </a:r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8BC9FFA-7F96-2505-A3F5-065856275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Integrate new biomass maps and pixel-based regrowth parameters - </a:t>
            </a:r>
            <a:r>
              <a:rPr lang="en-US" dirty="0">
                <a:solidFill>
                  <a:srgbClr val="92D050"/>
                </a:solidFill>
              </a:rPr>
              <a:t>research agreement with </a:t>
            </a:r>
            <a:r>
              <a:rPr lang="en-US" dirty="0" err="1">
                <a:solidFill>
                  <a:srgbClr val="92D050"/>
                </a:solidFill>
              </a:rPr>
              <a:t>CTrees</a:t>
            </a:r>
            <a:r>
              <a:rPr lang="en-US" dirty="0">
                <a:solidFill>
                  <a:srgbClr val="92D050"/>
                </a:solidFill>
              </a:rPr>
              <a:t> and TNC</a:t>
            </a:r>
          </a:p>
        </p:txBody>
      </p:sp>
      <p:sp>
        <p:nvSpPr>
          <p:cNvPr id="2" name="CuadroTexto 5">
            <a:extLst>
              <a:ext uri="{FF2B5EF4-FFF2-40B4-BE49-F238E27FC236}">
                <a16:creationId xmlns:a16="http://schemas.microsoft.com/office/drawing/2014/main" id="{52072A19-BB79-495F-0641-0E61988FCD2B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Improving MoFuSS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08F25C1C-FB3C-A200-1735-E8FA84A85B40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49F33D1-4FE3-E2C7-97C7-A19A2348A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101857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8">
          <a:extLst>
            <a:ext uri="{FF2B5EF4-FFF2-40B4-BE49-F238E27FC236}">
              <a16:creationId xmlns:a16="http://schemas.microsoft.com/office/drawing/2014/main" id="{E2E11313-2AB3-A5EC-CB90-713EE1BBF1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5">
            <a:extLst>
              <a:ext uri="{FF2B5EF4-FFF2-40B4-BE49-F238E27FC236}">
                <a16:creationId xmlns:a16="http://schemas.microsoft.com/office/drawing/2014/main" id="{985C62CB-25B6-8219-8988-BB885C0EF5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199" y="358160"/>
            <a:ext cx="11277597" cy="657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rial"/>
              <a:buNone/>
            </a:pPr>
            <a:r>
              <a:rPr lang="en-US" dirty="0">
                <a:solidFill>
                  <a:srgbClr val="FFC000"/>
                </a:solidFill>
              </a:rPr>
              <a:t>Validation</a:t>
            </a:r>
            <a:endParaRPr dirty="0">
              <a:solidFill>
                <a:srgbClr val="FFC000"/>
              </a:solidFill>
            </a:endParaRPr>
          </a:p>
        </p:txBody>
      </p:sp>
      <p:pic>
        <p:nvPicPr>
          <p:cNvPr id="3" name="Picture 2" descr="A screenshot of a computer generated image&#10;&#10;Description automatically generated">
            <a:extLst>
              <a:ext uri="{FF2B5EF4-FFF2-40B4-BE49-F238E27FC236}">
                <a16:creationId xmlns:a16="http://schemas.microsoft.com/office/drawing/2014/main" id="{96CE27AE-0459-91FC-5E77-97E4A5A9E0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2628" y="687080"/>
            <a:ext cx="9146135" cy="51447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A22C32-26C7-9EFF-F8B5-056BB51B72E7}"/>
              </a:ext>
            </a:extLst>
          </p:cNvPr>
          <p:cNvSpPr txBox="1"/>
          <p:nvPr/>
        </p:nvSpPr>
        <p:spPr>
          <a:xfrm>
            <a:off x="3276596" y="6433398"/>
            <a:ext cx="84582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60400" lvl="1" indent="0" algn="r">
              <a:spcAft>
                <a:spcPts val="0"/>
              </a:spcAft>
              <a:buSzPts val="3200"/>
              <a:buNone/>
            </a:pPr>
            <a:r>
              <a:rPr lang="en-US" sz="1800" i="1" dirty="0">
                <a:solidFill>
                  <a:schemeClr val="tx1"/>
                </a:solidFill>
              </a:rPr>
              <a:t>Prediction is very difficult, especially about the future </a:t>
            </a:r>
            <a:r>
              <a:rPr lang="en-US" sz="1800" dirty="0">
                <a:solidFill>
                  <a:schemeClr val="tx1"/>
                </a:solidFill>
              </a:rPr>
              <a:t>- Niels Bohr</a:t>
            </a:r>
          </a:p>
          <a:p>
            <a:pPr marL="660400" lvl="1" indent="0">
              <a:spcAft>
                <a:spcPts val="0"/>
              </a:spcAft>
              <a:buSzPts val="3200"/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5A6B81-AFC8-321F-95C0-9A2CA46A59E7}"/>
              </a:ext>
            </a:extLst>
          </p:cNvPr>
          <p:cNvSpPr/>
          <p:nvPr/>
        </p:nvSpPr>
        <p:spPr>
          <a:xfrm>
            <a:off x="5583075" y="2647507"/>
            <a:ext cx="1138816" cy="7559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200" dirty="0" err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F5CFE5-5273-3EC8-FCBD-F772933A9E3A}"/>
              </a:ext>
            </a:extLst>
          </p:cNvPr>
          <p:cNvSpPr txBox="1"/>
          <p:nvPr/>
        </p:nvSpPr>
        <p:spPr>
          <a:xfrm>
            <a:off x="5842933" y="2363931"/>
            <a:ext cx="914400" cy="404038"/>
          </a:xfrm>
          <a:prstGeom prst="rect">
            <a:avLst/>
          </a:prstGeom>
          <a:noFill/>
        </p:spPr>
        <p:txBody>
          <a:bodyPr wrap="none" lIns="72000" tIns="72000" rIns="72000" bIns="72000" rtlCol="0">
            <a:noAutofit/>
          </a:bodyPr>
          <a:lstStyle/>
          <a:p>
            <a:pPr algn="l"/>
            <a:r>
              <a:rPr lang="en-US" sz="1400" dirty="0"/>
              <a:t>20km</a:t>
            </a:r>
          </a:p>
        </p:txBody>
      </p:sp>
      <p:sp>
        <p:nvSpPr>
          <p:cNvPr id="490" name="Google Shape;490;p5">
            <a:extLst>
              <a:ext uri="{FF2B5EF4-FFF2-40B4-BE49-F238E27FC236}">
                <a16:creationId xmlns:a16="http://schemas.microsoft.com/office/drawing/2014/main" id="{13A1C5D4-9EFD-4891-738C-15B0CE5DF88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8251" y="1111250"/>
            <a:ext cx="2838450" cy="367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03200" indent="0">
              <a:spcBef>
                <a:spcPts val="600"/>
              </a:spcBef>
              <a:spcAft>
                <a:spcPts val="600"/>
              </a:spcAft>
              <a:buSzPts val="3200"/>
              <a:buNone/>
            </a:pPr>
            <a:r>
              <a:rPr lang="en-US" sz="2800" dirty="0">
                <a:solidFill>
                  <a:srgbClr val="92D050"/>
                </a:solidFill>
              </a:rPr>
              <a:t>Full validation is challenging:</a:t>
            </a:r>
          </a:p>
          <a:p>
            <a:pPr marL="717550" indent="-514350">
              <a:spcBef>
                <a:spcPts val="600"/>
              </a:spcBef>
              <a:spcAft>
                <a:spcPts val="600"/>
              </a:spcAft>
              <a:buSzPts val="3200"/>
              <a:buFont typeface="+mj-lt"/>
              <a:buAutoNum type="arabicPeriod"/>
            </a:pPr>
            <a:r>
              <a:rPr lang="en-US" sz="2800" dirty="0">
                <a:solidFill>
                  <a:srgbClr val="92D050"/>
                </a:solidFill>
              </a:rPr>
              <a:t>Attribution</a:t>
            </a:r>
          </a:p>
          <a:p>
            <a:pPr marL="717550" indent="-514350">
              <a:spcBef>
                <a:spcPts val="600"/>
              </a:spcBef>
              <a:spcAft>
                <a:spcPts val="600"/>
              </a:spcAft>
              <a:buSzPts val="3200"/>
              <a:buFont typeface="+mj-lt"/>
              <a:buAutoNum type="arabicPeriod"/>
            </a:pPr>
            <a:r>
              <a:rPr lang="en-US" sz="2800" dirty="0">
                <a:solidFill>
                  <a:srgbClr val="92D050"/>
                </a:solidFill>
              </a:rPr>
              <a:t>The future is yet to come</a:t>
            </a:r>
            <a:endParaRPr lang="en-US" sz="2400" i="1" dirty="0">
              <a:solidFill>
                <a:srgbClr val="92D050"/>
              </a:solidFill>
            </a:endParaRPr>
          </a:p>
        </p:txBody>
      </p:sp>
      <p:sp>
        <p:nvSpPr>
          <p:cNvPr id="2" name="CuadroTexto 5">
            <a:extLst>
              <a:ext uri="{FF2B5EF4-FFF2-40B4-BE49-F238E27FC236}">
                <a16:creationId xmlns:a16="http://schemas.microsoft.com/office/drawing/2014/main" id="{3D3230A1-BEB4-40E0-2E49-C5BB99FA8A45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Improving MoFuSS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8F1900BC-D094-2E2F-2232-4216045459D5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1480D96-7A60-D145-FABD-5BF5471DC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E6EA46D-57D1-4218-A8F4-65FD766F8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32622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CD9DAA-5315-A3A7-B777-50F957DC0D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DABA8-E82C-8CCC-7CAD-DDD503586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Observed vs simulated changes in AGB 2010-2020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C095FF4-759E-769F-AC0C-A3175F6F4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161" y="4251492"/>
            <a:ext cx="3537020" cy="2560247"/>
          </a:xfrm>
        </p:spPr>
        <p:txBody>
          <a:bodyPr>
            <a:normAutofit/>
          </a:bodyPr>
          <a:lstStyle/>
          <a:p>
            <a:endParaRPr lang="es-MX" b="1" dirty="0"/>
          </a:p>
          <a:p>
            <a:pPr marL="36900" indent="0">
              <a:buNone/>
            </a:pPr>
            <a:r>
              <a:rPr lang="es-MX" sz="2500" b="1" dirty="0" err="1"/>
              <a:t>fNRBobs</a:t>
            </a:r>
            <a:r>
              <a:rPr lang="es-MX" sz="2500" b="1" dirty="0"/>
              <a:t>= 16%</a:t>
            </a:r>
          </a:p>
          <a:p>
            <a:pPr marL="36900" indent="0">
              <a:buNone/>
            </a:pPr>
            <a:r>
              <a:rPr lang="es-MX" sz="2500" b="1" dirty="0" err="1"/>
              <a:t>fNRBmofuss</a:t>
            </a:r>
            <a:r>
              <a:rPr lang="es-MX" sz="2500" b="1" dirty="0"/>
              <a:t>= 20%</a:t>
            </a:r>
          </a:p>
          <a:p>
            <a:endParaRPr lang="es-MX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EBAA8B-B4C4-9583-01A8-98FC6DD99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1839" y="1326384"/>
            <a:ext cx="8309513" cy="55432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DB2D865-C583-510F-2EF6-1A6E0B0719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8" y="1326385"/>
            <a:ext cx="3677097" cy="2301788"/>
          </a:xfrm>
          <a:prstGeom prst="rect">
            <a:avLst/>
          </a:prstGeom>
        </p:spPr>
      </p:pic>
      <p:sp>
        <p:nvSpPr>
          <p:cNvPr id="3" name="CuadroTexto 5">
            <a:extLst>
              <a:ext uri="{FF2B5EF4-FFF2-40B4-BE49-F238E27FC236}">
                <a16:creationId xmlns:a16="http://schemas.microsoft.com/office/drawing/2014/main" id="{0D096732-05B2-2B58-3809-17AA2D0691F8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Improving MoFuSS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9" name="Conector recto 6">
            <a:extLst>
              <a:ext uri="{FF2B5EF4-FFF2-40B4-BE49-F238E27FC236}">
                <a16:creationId xmlns:a16="http://schemas.microsoft.com/office/drawing/2014/main" id="{D1B13C48-7384-486F-D66D-E115F3AAC813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F6898-6A9A-AD11-8193-FE6A0621E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742A7-8DB7-4DA5-A252-78CC82CDB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773637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09B01F-66CF-0B10-F43D-829A6B8B09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6C0A7-9880-77BC-586B-5E046C022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Observed vs simulated changes in AGB 2010-2020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88E4EF6-AE75-59FF-BFB2-368BC94C1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161" y="4251492"/>
            <a:ext cx="3537020" cy="2560247"/>
          </a:xfrm>
        </p:spPr>
        <p:txBody>
          <a:bodyPr>
            <a:normAutofit/>
          </a:bodyPr>
          <a:lstStyle/>
          <a:p>
            <a:endParaRPr lang="es-MX" b="1" dirty="0"/>
          </a:p>
          <a:p>
            <a:pPr marL="36900" indent="0">
              <a:buNone/>
            </a:pPr>
            <a:r>
              <a:rPr lang="es-MX" sz="2500" b="1" dirty="0" err="1"/>
              <a:t>fNRBobs</a:t>
            </a:r>
            <a:r>
              <a:rPr lang="es-MX" sz="2500" b="1" dirty="0"/>
              <a:t>= 9%</a:t>
            </a:r>
          </a:p>
          <a:p>
            <a:pPr marL="36900" indent="0">
              <a:buNone/>
            </a:pPr>
            <a:r>
              <a:rPr lang="es-MX" sz="2500" b="1" dirty="0" err="1"/>
              <a:t>fNRBmofuss</a:t>
            </a:r>
            <a:r>
              <a:rPr lang="es-MX" sz="2500" b="1" dirty="0"/>
              <a:t>= 19%</a:t>
            </a:r>
          </a:p>
          <a:p>
            <a:endParaRPr lang="es-MX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628D6F-EDC3-3ED5-3FEE-DBFD7118D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366" y="1562465"/>
            <a:ext cx="3988596" cy="24967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A51011-AC11-7BD3-F96B-25D7C1C26D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9498" y="1562465"/>
            <a:ext cx="7788488" cy="5161452"/>
          </a:xfrm>
          <a:prstGeom prst="rect">
            <a:avLst/>
          </a:prstGeom>
        </p:spPr>
      </p:pic>
      <p:sp>
        <p:nvSpPr>
          <p:cNvPr id="7" name="CuadroTexto 5">
            <a:extLst>
              <a:ext uri="{FF2B5EF4-FFF2-40B4-BE49-F238E27FC236}">
                <a16:creationId xmlns:a16="http://schemas.microsoft.com/office/drawing/2014/main" id="{2245279B-393D-5096-9DDA-48F350C773CC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Improving MoFuSS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10" name="Conector recto 6">
            <a:extLst>
              <a:ext uri="{FF2B5EF4-FFF2-40B4-BE49-F238E27FC236}">
                <a16:creationId xmlns:a16="http://schemas.microsoft.com/office/drawing/2014/main" id="{45594F8C-06E1-88F0-9997-82D989A27262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1E425-63A9-5CB8-D39C-6467CEBC4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2E598-569B-C036-2059-6D665A46D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4219114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p6"/>
          <p:cNvSpPr txBox="1">
            <a:spLocks noGrp="1"/>
          </p:cNvSpPr>
          <p:nvPr>
            <p:ph type="title"/>
          </p:nvPr>
        </p:nvSpPr>
        <p:spPr>
          <a:xfrm>
            <a:off x="457201" y="590153"/>
            <a:ext cx="11277597" cy="8426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rial"/>
              <a:buNone/>
            </a:pPr>
            <a:r>
              <a:rPr lang="en-US" sz="3200" dirty="0">
                <a:solidFill>
                  <a:srgbClr val="FFC000"/>
                </a:solidFill>
              </a:rPr>
              <a:t>Validation – observed tree cover change helps us to “cap” fRNB</a:t>
            </a:r>
            <a:endParaRPr sz="3200" dirty="0">
              <a:solidFill>
                <a:srgbClr val="FFC000"/>
              </a:solidFill>
            </a:endParaRPr>
          </a:p>
        </p:txBody>
      </p:sp>
      <p:sp>
        <p:nvSpPr>
          <p:cNvPr id="498" name="Google Shape;498;p6"/>
          <p:cNvSpPr txBox="1">
            <a:spLocks noGrp="1"/>
          </p:cNvSpPr>
          <p:nvPr>
            <p:ph type="body" idx="1"/>
          </p:nvPr>
        </p:nvSpPr>
        <p:spPr>
          <a:xfrm>
            <a:off x="457201" y="1482342"/>
            <a:ext cx="3517278" cy="4893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85000" lnSpcReduction="20000"/>
          </a:bodyPr>
          <a:lstStyle/>
          <a:p>
            <a:pPr marL="228600" lvl="0" indent="-228600" algn="l" rtl="0">
              <a:lnSpc>
                <a:spcPct val="125000"/>
              </a:lnSpc>
              <a:spcBef>
                <a:spcPts val="0"/>
              </a:spcBef>
              <a:buSzPts val="3200"/>
              <a:buChar char="•"/>
            </a:pPr>
            <a:r>
              <a:rPr lang="en-US" dirty="0"/>
              <a:t>Uses AGB data from </a:t>
            </a:r>
            <a:r>
              <a:rPr lang="en-US" dirty="0">
                <a:solidFill>
                  <a:srgbClr val="92D05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CTREES</a:t>
            </a:r>
            <a:r>
              <a:rPr lang="en-US" dirty="0"/>
              <a:t> to calculate ∆’s at 1km res*</a:t>
            </a:r>
          </a:p>
          <a:p>
            <a:pPr marL="228600" lvl="0" indent="-228600" algn="l" rtl="0">
              <a:lnSpc>
                <a:spcPct val="125000"/>
              </a:lnSpc>
              <a:spcBef>
                <a:spcPts val="0"/>
              </a:spcBef>
              <a:buSzPts val="3200"/>
              <a:buChar char="•"/>
            </a:pPr>
            <a:r>
              <a:rPr lang="en-US" dirty="0"/>
              <a:t>2010-2017, 2020, &amp; 2022</a:t>
            </a:r>
          </a:p>
          <a:p>
            <a:pPr marL="228600" lvl="0" indent="-228600" algn="l" rtl="0">
              <a:lnSpc>
                <a:spcPct val="125000"/>
              </a:lnSpc>
              <a:spcBef>
                <a:spcPts val="0"/>
              </a:spcBef>
              <a:buSzPts val="3200"/>
              <a:buChar char="•"/>
            </a:pPr>
            <a:r>
              <a:rPr lang="en-US" dirty="0"/>
              <a:t>Divide ∆AGB by estimates of total woodfuel consumption in the same period to estimate an </a:t>
            </a:r>
            <a:r>
              <a:rPr lang="en-US" b="1" i="1" dirty="0">
                <a:solidFill>
                  <a:srgbClr val="FFC000"/>
                </a:solidFill>
              </a:rPr>
              <a:t>upper bound</a:t>
            </a:r>
            <a:r>
              <a:rPr lang="en-US" b="1" dirty="0">
                <a:solidFill>
                  <a:srgbClr val="FFC000"/>
                </a:solidFill>
              </a:rPr>
              <a:t> </a:t>
            </a:r>
            <a:r>
              <a:rPr lang="en-US" dirty="0"/>
              <a:t>of fNRB</a:t>
            </a:r>
          </a:p>
          <a:p>
            <a:pPr marL="231775" indent="0" algn="ctr">
              <a:lnSpc>
                <a:spcPct val="125000"/>
              </a:lnSpc>
              <a:buSzPts val="3200"/>
              <a:buNone/>
            </a:pPr>
            <a:r>
              <a:rPr lang="en-US" sz="2900" i="1" dirty="0"/>
              <a:t>This assumes all observed tree loss is caused by woodfuel consumption</a:t>
            </a:r>
          </a:p>
          <a:p>
            <a:pPr marL="0" indent="0" algn="ctr">
              <a:lnSpc>
                <a:spcPct val="125000"/>
              </a:lnSpc>
              <a:buSzPts val="3200"/>
              <a:buNone/>
            </a:pPr>
            <a:r>
              <a:rPr lang="en-US" sz="2900" i="1" dirty="0"/>
              <a:t>…its not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744577-70EC-85AA-1059-36B1A6C29A2F}"/>
              </a:ext>
            </a:extLst>
          </p:cNvPr>
          <p:cNvSpPr txBox="1"/>
          <p:nvPr/>
        </p:nvSpPr>
        <p:spPr>
          <a:xfrm>
            <a:off x="4144565" y="6204010"/>
            <a:ext cx="37326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ptos Narrow" panose="020B0004020202020204" pitchFamily="34" charset="0"/>
                <a:hlinkClick r:id="rId4"/>
              </a:rPr>
              <a:t>https://www.mofuss.unam.mx/tools/apps/fNRB_obs/</a:t>
            </a:r>
            <a:r>
              <a:rPr lang="en-US" sz="1200" dirty="0">
                <a:latin typeface="Aptos Narrow" panose="020B0004020202020204" pitchFamily="34" charset="0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585AE0-7591-684B-AFAA-742D30D59DD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289" t="12007" r="3903" b="7168"/>
          <a:stretch/>
        </p:blipFill>
        <p:spPr>
          <a:xfrm>
            <a:off x="4060237" y="1482342"/>
            <a:ext cx="8046005" cy="47723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DE855E-F2EC-A0F6-1C76-81BB026FCEB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6560" t="26488" r="6181" b="31429"/>
          <a:stretch/>
        </p:blipFill>
        <p:spPr>
          <a:xfrm>
            <a:off x="6729073" y="1780931"/>
            <a:ext cx="5377169" cy="403797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606CC33-0FCC-3EAC-D0F3-CD7B190B9192}"/>
              </a:ext>
            </a:extLst>
          </p:cNvPr>
          <p:cNvSpPr txBox="1"/>
          <p:nvPr/>
        </p:nvSpPr>
        <p:spPr>
          <a:xfrm>
            <a:off x="581478" y="6421625"/>
            <a:ext cx="8775846" cy="360850"/>
          </a:xfrm>
          <a:prstGeom prst="rect">
            <a:avLst/>
          </a:prstGeom>
          <a:noFill/>
        </p:spPr>
        <p:txBody>
          <a:bodyPr wrap="none" lIns="72000" tIns="72000" rIns="72000" bIns="72000" rtlCol="0">
            <a:spAutoFit/>
          </a:bodyPr>
          <a:lstStyle/>
          <a:p>
            <a:pPr algn="l"/>
            <a:r>
              <a:rPr lang="en-US" sz="1400" dirty="0">
                <a:latin typeface="Aptos Narrow" panose="020B0004020202020204" pitchFamily="34" charset="0"/>
              </a:rPr>
              <a:t>* Using 1 km resolution probably underestimates tree loss; higher resolution will very likely result in higher “upper bounds”</a:t>
            </a:r>
          </a:p>
        </p:txBody>
      </p:sp>
      <p:sp>
        <p:nvSpPr>
          <p:cNvPr id="3" name="CuadroTexto 5">
            <a:extLst>
              <a:ext uri="{FF2B5EF4-FFF2-40B4-BE49-F238E27FC236}">
                <a16:creationId xmlns:a16="http://schemas.microsoft.com/office/drawing/2014/main" id="{3D24EE63-3AA6-CD54-BD27-2A800D689DA2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Improving MoFuSS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4" name="Conector recto 6">
            <a:extLst>
              <a:ext uri="{FF2B5EF4-FFF2-40B4-BE49-F238E27FC236}">
                <a16:creationId xmlns:a16="http://schemas.microsoft.com/office/drawing/2014/main" id="{13FD336B-97E1-3C54-9737-EFF89F9E2E2C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FF74A7-67FC-3D3D-AF4E-E05EFB4D7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86298C1-242C-C860-105B-EF03EFA5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B3D44-E826-9093-805A-2D5580E9F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295" y="0"/>
            <a:ext cx="7060131" cy="970450"/>
          </a:xfrm>
        </p:spPr>
        <p:txBody>
          <a:bodyPr/>
          <a:lstStyle/>
          <a:p>
            <a:pPr algn="l"/>
            <a:r>
              <a:rPr lang="en-US" sz="3200" dirty="0">
                <a:solidFill>
                  <a:srgbClr val="FFC000"/>
                </a:solidFill>
              </a:rPr>
              <a:t>Example from East Africa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59D53321-A040-5EBE-C366-DE43E2895A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8856" y="1246666"/>
            <a:ext cx="1829759" cy="48920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Things to notice</a:t>
            </a:r>
          </a:p>
          <a:p>
            <a:r>
              <a:rPr lang="en-US" sz="2000" dirty="0"/>
              <a:t>Inter-annual variability</a:t>
            </a:r>
          </a:p>
          <a:p>
            <a:r>
              <a:rPr lang="en-US" sz="2000" dirty="0"/>
              <a:t>Lack of a well-defined trend</a:t>
            </a:r>
          </a:p>
          <a:p>
            <a:r>
              <a:rPr lang="en-US" sz="2000" dirty="0"/>
              <a:t>There are also gains </a:t>
            </a:r>
          </a:p>
          <a:p>
            <a:pPr marL="457200" lvl="1"/>
            <a:r>
              <a:rPr lang="en-US" sz="1600" dirty="0"/>
              <a:t>blue areas on the map</a:t>
            </a:r>
          </a:p>
          <a:p>
            <a:endParaRPr lang="en-US" sz="200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96F4C23-0F0D-6693-EC46-EE4F63A12886}"/>
              </a:ext>
            </a:extLst>
          </p:cNvPr>
          <p:cNvGrpSpPr/>
          <p:nvPr/>
        </p:nvGrpSpPr>
        <p:grpSpPr>
          <a:xfrm>
            <a:off x="264695" y="1016000"/>
            <a:ext cx="7060131" cy="5641305"/>
            <a:chOff x="457200" y="1016000"/>
            <a:chExt cx="7060131" cy="5641305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93A25B4-A1D0-D78C-3C95-E64E1C2FCD6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5624" t="14271" r="6419" b="6691"/>
            <a:stretch/>
          </p:blipFill>
          <p:spPr>
            <a:xfrm>
              <a:off x="457200" y="1016000"/>
              <a:ext cx="7060131" cy="5641305"/>
            </a:xfrm>
            <a:prstGeom prst="rect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592C433-04D9-891D-9C67-293732C1EEB0}"/>
                </a:ext>
              </a:extLst>
            </p:cNvPr>
            <p:cNvSpPr txBox="1"/>
            <p:nvPr/>
          </p:nvSpPr>
          <p:spPr>
            <a:xfrm>
              <a:off x="938276" y="1055703"/>
              <a:ext cx="6097978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100" dirty="0">
                  <a:latin typeface="Aptos Narrow" panose="020B0004020202020204" pitchFamily="34" charset="0"/>
                </a:rPr>
                <a:t>https://</a:t>
              </a:r>
              <a:r>
                <a:rPr lang="en-US" sz="1100" dirty="0" err="1">
                  <a:latin typeface="Aptos Narrow" panose="020B0004020202020204" pitchFamily="34" charset="0"/>
                </a:rPr>
                <a:t>www.globalforestwatch.org</a:t>
              </a:r>
              <a:r>
                <a:rPr lang="en-US" sz="1100" dirty="0">
                  <a:latin typeface="Aptos Narrow" panose="020B0004020202020204" pitchFamily="34" charset="0"/>
                </a:rPr>
                <a:t>/map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8680784-22A3-6D95-DBB7-0E4EDB73FD51}"/>
              </a:ext>
            </a:extLst>
          </p:cNvPr>
          <p:cNvGrpSpPr>
            <a:grpSpLocks noChangeAspect="1"/>
          </p:cNvGrpSpPr>
          <p:nvPr/>
        </p:nvGrpSpPr>
        <p:grpSpPr>
          <a:xfrm>
            <a:off x="7493783" y="84221"/>
            <a:ext cx="2603763" cy="6689557"/>
            <a:chOff x="9220199" y="243255"/>
            <a:chExt cx="2743200" cy="7047799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43AB569-7C47-C5B3-1DD9-DEC01BC8CFB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220199" y="243255"/>
              <a:ext cx="2743200" cy="2574388"/>
            </a:xfrm>
            <a:prstGeom prst="rect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B5BF4B8F-DB40-4D52-2C3E-9B0AF6CC4F0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220199" y="2538392"/>
              <a:ext cx="2743200" cy="2519679"/>
            </a:xfrm>
            <a:prstGeom prst="rect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686CFAF4-CC85-2949-5673-237EB2F003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220199" y="4754109"/>
              <a:ext cx="2743200" cy="2536945"/>
            </a:xfrm>
            <a:prstGeom prst="rect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</p:pic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86A5D0-1788-F94D-9BFE-521CD8A23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1E5CC0-8340-51FA-56FB-D9FEFF6D1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4094360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1F01FD-7EB0-3E9D-76A2-52DC75774C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CB81E-6010-71CB-FC20-03DCA5335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solidFill>
                  <a:srgbClr val="FFC000"/>
                </a:solidFill>
              </a:rPr>
              <a:t>Example from East Africa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FD65E37F-8EDF-8190-4DB9-6E3378ABBF4E}"/>
              </a:ext>
            </a:extLst>
          </p:cNvPr>
          <p:cNvGraphicFramePr>
            <a:graphicFrameLocks/>
          </p:cNvGraphicFramePr>
          <p:nvPr/>
        </p:nvGraphicFramePr>
        <p:xfrm>
          <a:off x="581478" y="1405466"/>
          <a:ext cx="3478759" cy="4910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31A6C6BC-A9EB-6628-C2A4-C782CC47FA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89" t="12007" r="3903" b="7168"/>
          <a:stretch/>
        </p:blipFill>
        <p:spPr>
          <a:xfrm>
            <a:off x="4060237" y="1482342"/>
            <a:ext cx="8046005" cy="477237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603B287-B641-855C-295D-AFB713F2E6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030" t="26465" r="6647" b="30937"/>
          <a:stretch/>
        </p:blipFill>
        <p:spPr>
          <a:xfrm>
            <a:off x="6683823" y="1782523"/>
            <a:ext cx="5419491" cy="4114800"/>
          </a:xfrm>
          <a:prstGeom prst="rect">
            <a:avLst/>
          </a:prstGeom>
        </p:spPr>
      </p:pic>
      <p:sp>
        <p:nvSpPr>
          <p:cNvPr id="3" name="CuadroTexto 5">
            <a:extLst>
              <a:ext uri="{FF2B5EF4-FFF2-40B4-BE49-F238E27FC236}">
                <a16:creationId xmlns:a16="http://schemas.microsoft.com/office/drawing/2014/main" id="{6EB60AC1-C085-32BC-826C-0DB19F4F594D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Improving MoFuSS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4971373E-4D36-F995-00C3-AD89CCA8C2E3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E1B752F-99B4-58F7-B39F-9D7454D03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8CDEEAF-DF0E-76D2-9AA9-766ADFFA7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BeZero training workshop</a:t>
            </a:r>
          </a:p>
        </p:txBody>
      </p:sp>
    </p:spTree>
    <p:extLst>
      <p:ext uri="{BB962C8B-B14F-4D97-AF65-F5344CB8AC3E}">
        <p14:creationId xmlns:p14="http://schemas.microsoft.com/office/powerpoint/2010/main" val="332933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4AE468-5A44-B79D-EA3B-75E74B0C86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9D75D9-602B-0320-16F2-D229155BA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425D2D7-97A0-80EF-78ED-CC56AE1C9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9414" y="1151206"/>
            <a:ext cx="4221111" cy="9704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Kiln Detection</a:t>
            </a:r>
            <a:endParaRPr lang="en-US" dirty="0">
              <a:solidFill>
                <a:srgbClr val="92D050"/>
              </a:solidFill>
            </a:endParaRPr>
          </a:p>
        </p:txBody>
      </p:sp>
      <p:sp>
        <p:nvSpPr>
          <p:cNvPr id="2" name="CuadroTexto 5">
            <a:extLst>
              <a:ext uri="{FF2B5EF4-FFF2-40B4-BE49-F238E27FC236}">
                <a16:creationId xmlns:a16="http://schemas.microsoft.com/office/drawing/2014/main" id="{17A99941-BE38-D8DC-5D67-AAC43B5FD0AD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Improving MoFuSS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F6C73066-AC9D-F9C7-7FFB-9D5EC870683A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C1AA4CE-AED2-4D62-2CC8-682288A00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778C808-565F-F8AF-F09B-61B532569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12" y="3056742"/>
            <a:ext cx="7056975" cy="371127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4C11928-3DD9-36FB-1AAF-C01DD64509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9124"/>
          <a:stretch/>
        </p:blipFill>
        <p:spPr>
          <a:xfrm>
            <a:off x="7186563" y="3983506"/>
            <a:ext cx="4948875" cy="2663356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F0B6E81B-6CDD-1D6F-861C-3F8AFC3B20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840" r="63830"/>
          <a:stretch/>
        </p:blipFill>
        <p:spPr bwMode="auto">
          <a:xfrm>
            <a:off x="56562" y="353211"/>
            <a:ext cx="2724738" cy="256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Arrow: Left 16">
            <a:extLst>
              <a:ext uri="{FF2B5EF4-FFF2-40B4-BE49-F238E27FC236}">
                <a16:creationId xmlns:a16="http://schemas.microsoft.com/office/drawing/2014/main" id="{0C799583-103C-7A01-9A2D-CC3A3D3C2D60}"/>
              </a:ext>
            </a:extLst>
          </p:cNvPr>
          <p:cNvSpPr/>
          <p:nvPr/>
        </p:nvSpPr>
        <p:spPr>
          <a:xfrm>
            <a:off x="1695450" y="2346576"/>
            <a:ext cx="485775" cy="180975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8B22AC8-2316-50C4-A614-80B9F0FF95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6563" y="1441309"/>
            <a:ext cx="4986439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270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690AB-CB49-3139-E927-9CC16494FC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7EB51E-124F-96A5-1E75-AC2143F53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45D2684-7533-853C-1029-9CC102163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LULCC beyond forest losses and gains</a:t>
            </a:r>
            <a:endParaRPr lang="en-US" dirty="0">
              <a:solidFill>
                <a:srgbClr val="92D050"/>
              </a:solidFill>
            </a:endParaRPr>
          </a:p>
        </p:txBody>
      </p:sp>
      <p:sp>
        <p:nvSpPr>
          <p:cNvPr id="2" name="CuadroTexto 5">
            <a:extLst>
              <a:ext uri="{FF2B5EF4-FFF2-40B4-BE49-F238E27FC236}">
                <a16:creationId xmlns:a16="http://schemas.microsoft.com/office/drawing/2014/main" id="{39D04320-1F0F-DA89-DE28-3ED8BAAFFA0A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Improving MoFuSS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BCE27CAD-8B53-D3B1-A191-A98E6D83B5BF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53C7B5C-174F-CA78-BF41-5AE1D6250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78DA0FF-15A9-F069-9C59-B98F0911D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53E915B-A3B8-D1FE-37BF-7EAD7242DF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038" y="1519833"/>
            <a:ext cx="9439275" cy="5309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477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0C81D9-E9E8-C25D-3DD0-AE299B62A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5E028B-8EF8-8FF3-7108-10DFC20F1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7C0BBA-5F73-6D1C-6540-B5E20A132B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457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379E37-71A1-E4C2-EF90-FE8A206B22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8EB13-1BC8-317C-A0FC-A9BD02BA2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92D050"/>
                </a:solidFill>
              </a:rPr>
              <a:t>See next presentation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7603C3-B27A-BE4D-A670-D7F93BA63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096D786-A35C-CF38-81E6-6036391E6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Uncertainties in MoFuSS</a:t>
            </a:r>
            <a:endParaRPr lang="en-US" dirty="0">
              <a:solidFill>
                <a:srgbClr val="92D050"/>
              </a:solidFill>
            </a:endParaRPr>
          </a:p>
        </p:txBody>
      </p:sp>
      <p:sp>
        <p:nvSpPr>
          <p:cNvPr id="2" name="CuadroTexto 5">
            <a:extLst>
              <a:ext uri="{FF2B5EF4-FFF2-40B4-BE49-F238E27FC236}">
                <a16:creationId xmlns:a16="http://schemas.microsoft.com/office/drawing/2014/main" id="{0DE45B7A-0257-4922-4AC3-BFC49BA54F5D}"/>
              </a:ext>
            </a:extLst>
          </p:cNvPr>
          <p:cNvSpPr txBox="1"/>
          <p:nvPr/>
        </p:nvSpPr>
        <p:spPr>
          <a:xfrm>
            <a:off x="5467546" y="28575"/>
            <a:ext cx="6667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Improving MoFuSS</a:t>
            </a:r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9FA5611D-5419-D212-9DD4-585925095275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9090827-D012-188E-71C8-9BE4E512B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26425507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2D2FF-1327-6A24-A837-EB381F28E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Should projects be claiming credits for sequestration?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5DF9EA-4B97-D532-D301-25BF2AB8465C}"/>
              </a:ext>
            </a:extLst>
          </p:cNvPr>
          <p:cNvSpPr/>
          <p:nvPr/>
        </p:nvSpPr>
        <p:spPr>
          <a:xfrm>
            <a:off x="0" y="474345"/>
            <a:ext cx="12192000" cy="5909310"/>
          </a:xfrm>
          <a:prstGeom prst="rect">
            <a:avLst/>
          </a:prstGeom>
          <a:solidFill>
            <a:schemeClr val="bg1">
              <a:lumMod val="85000"/>
              <a:lumOff val="15000"/>
              <a:alpha val="83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Warning: Don’t try this at home!</a:t>
            </a:r>
          </a:p>
          <a:p>
            <a:pPr algn="ctr"/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Emission reductions in the cookstove space are considered avoided emissions.</a:t>
            </a:r>
          </a:p>
          <a:p>
            <a:pPr algn="ctr"/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If removals are to be considered, REDD-like problems need to be addressed as well.</a:t>
            </a:r>
          </a:p>
        </p:txBody>
      </p:sp>
      <p:sp>
        <p:nvSpPr>
          <p:cNvPr id="3" name="CuadroTexto 5">
            <a:extLst>
              <a:ext uri="{FF2B5EF4-FFF2-40B4-BE49-F238E27FC236}">
                <a16:creationId xmlns:a16="http://schemas.microsoft.com/office/drawing/2014/main" id="{629BF626-6EED-4F94-8C5D-D5B961B46690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D8E34A10-FA85-2F5B-9B29-842FA6D504A7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black background with white lines&#10;&#10;Description automatically generated">
            <a:extLst>
              <a:ext uri="{FF2B5EF4-FFF2-40B4-BE49-F238E27FC236}">
                <a16:creationId xmlns:a16="http://schemas.microsoft.com/office/drawing/2014/main" id="{BB3FAF5A-37FF-74D7-22AF-980DEF81C6E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100000" contras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1358" y="855643"/>
            <a:ext cx="589984" cy="478364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84766F-0E67-7399-7B6B-273202CC1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499404-AB13-08A7-1C60-93E0299DA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394248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E542B-C5E2-54D9-6DA9-0CD2262DC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92D050"/>
                </a:solidFill>
              </a:rPr>
              <a:t>1km preliminary results:</a:t>
            </a:r>
            <a:r>
              <a:rPr lang="en-US" dirty="0"/>
              <a:t> </a:t>
            </a:r>
            <a:r>
              <a:rPr lang="en-US" dirty="0">
                <a:solidFill>
                  <a:srgbClr val="FFC000"/>
                </a:solidFill>
              </a:rPr>
              <a:t>Caveats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17AA5-0F14-6A45-4429-5124E784D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887426"/>
          </a:xfrm>
        </p:spPr>
        <p:txBody>
          <a:bodyPr>
            <a:noAutofit/>
          </a:bodyPr>
          <a:lstStyle/>
          <a:p>
            <a:r>
              <a:rPr lang="en-US" sz="2800" dirty="0"/>
              <a:t>1km simulations are oversimplified and overestimate impacts due to reasons described in detail in the MoFuSS webpage: </a:t>
            </a:r>
            <a:r>
              <a:rPr lang="en-US" sz="2800" dirty="0">
                <a:hlinkClick r:id="rId2"/>
              </a:rPr>
              <a:t>https://www.mofuss.unam.mx/mofuss-ds/files/MoFuSS_visualization_tool_EXPANDED.pdf</a:t>
            </a:r>
            <a:endParaRPr lang="en-US" sz="2800" dirty="0"/>
          </a:p>
          <a:p>
            <a:r>
              <a:rPr lang="en-US" sz="2800" dirty="0"/>
              <a:t>1km simulations bypass two relevant MoFuSS submodules: </a:t>
            </a:r>
          </a:p>
          <a:p>
            <a:pPr marL="871200" lvl="1" indent="-457200">
              <a:buFont typeface="+mj-lt"/>
              <a:buAutoNum type="arabicPeriod"/>
            </a:pPr>
            <a:r>
              <a:rPr lang="en-US" sz="2800" dirty="0"/>
              <a:t>Land use/cover prospective scenarios submodule, </a:t>
            </a:r>
          </a:p>
          <a:p>
            <a:pPr marL="871200" lvl="1" indent="-457200">
              <a:buFont typeface="+mj-lt"/>
              <a:buAutoNum type="arabicPeriod"/>
            </a:pPr>
            <a:r>
              <a:rPr lang="en-US" sz="2800" dirty="0"/>
              <a:t>Stochasticity of harvest events using the cellular automata. </a:t>
            </a:r>
          </a:p>
          <a:p>
            <a:r>
              <a:rPr lang="en-US" sz="2800" dirty="0"/>
              <a:t>Although is a regionalized global model, it hasn’t been parameterized regionally yet, The following examples are using global parameters.</a:t>
            </a:r>
          </a:p>
        </p:txBody>
      </p:sp>
      <p:sp>
        <p:nvSpPr>
          <p:cNvPr id="4" name="CuadroTexto 5">
            <a:extLst>
              <a:ext uri="{FF2B5EF4-FFF2-40B4-BE49-F238E27FC236}">
                <a16:creationId xmlns:a16="http://schemas.microsoft.com/office/drawing/2014/main" id="{3DE19748-D974-2C0B-9B73-92646A822AD7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5" name="Conector recto 6">
            <a:extLst>
              <a:ext uri="{FF2B5EF4-FFF2-40B4-BE49-F238E27FC236}">
                <a16:creationId xmlns:a16="http://schemas.microsoft.com/office/drawing/2014/main" id="{7D945241-F946-5EBE-B38F-A1A3D95C8C1B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0E7F4DE-F91E-428A-7FA0-C2541243F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EF6FFD2-EB28-F7B4-EB23-9A0C0D441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8349316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1B91FA-9719-5BD9-DAEE-6826658D3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7" name="Picture 6" descr="A map of the region&#10;&#10;Description automatically generated">
            <a:extLst>
              <a:ext uri="{FF2B5EF4-FFF2-40B4-BE49-F238E27FC236}">
                <a16:creationId xmlns:a16="http://schemas.microsoft.com/office/drawing/2014/main" id="{A932ECB3-76E2-3DE2-E94F-839CEB00A3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F6DC1E4-4065-C6A3-C758-1BA698FA38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1419" y="1"/>
            <a:ext cx="5200580" cy="382693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C62128-E418-E628-CE97-8A23AE01AE51}"/>
              </a:ext>
            </a:extLst>
          </p:cNvPr>
          <p:cNvCxnSpPr>
            <a:cxnSpLocks/>
          </p:cNvCxnSpPr>
          <p:nvPr/>
        </p:nvCxnSpPr>
        <p:spPr>
          <a:xfrm>
            <a:off x="4910667" y="485422"/>
            <a:ext cx="5511269" cy="86491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F49C5A-1B0A-B8DF-4A3C-6AE8C08C377A}"/>
              </a:ext>
            </a:extLst>
          </p:cNvPr>
          <p:cNvCxnSpPr>
            <a:cxnSpLocks/>
          </p:cNvCxnSpPr>
          <p:nvPr/>
        </p:nvCxnSpPr>
        <p:spPr>
          <a:xfrm>
            <a:off x="4910667" y="668594"/>
            <a:ext cx="2080752" cy="308732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D5510A54-9CF7-78E4-E4BE-5CFC7596B7E8}"/>
              </a:ext>
            </a:extLst>
          </p:cNvPr>
          <p:cNvSpPr txBox="1"/>
          <p:nvPr/>
        </p:nvSpPr>
        <p:spPr>
          <a:xfrm>
            <a:off x="6991419" y="3986727"/>
            <a:ext cx="509128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/>
              <a:t>Locations were fuelwood and / or charcoal are being burned.</a:t>
            </a:r>
          </a:p>
          <a:p>
            <a:endParaRPr lang="en-US" sz="2500" dirty="0"/>
          </a:p>
          <a:p>
            <a:r>
              <a:rPr lang="en-US" sz="2500" dirty="0"/>
              <a:t>MoFuSS can model them separately.</a:t>
            </a:r>
          </a:p>
          <a:p>
            <a:endParaRPr lang="en-US" sz="2500" dirty="0"/>
          </a:p>
          <a:p>
            <a:r>
              <a:rPr lang="en-US" sz="2500" dirty="0"/>
              <a:t>Demand in </a:t>
            </a:r>
            <a:r>
              <a:rPr lang="en-US" sz="2500" dirty="0" err="1"/>
              <a:t>BaU</a:t>
            </a:r>
            <a:r>
              <a:rPr lang="en-US" sz="2500" dirty="0"/>
              <a:t> and ICS evolve in time.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A993B0-947E-2DE3-1B1B-DCA523511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9322427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aph of a graph&#10;&#10;Description automatically generated with medium confidence">
            <a:extLst>
              <a:ext uri="{FF2B5EF4-FFF2-40B4-BE49-F238E27FC236}">
                <a16:creationId xmlns:a16="http://schemas.microsoft.com/office/drawing/2014/main" id="{F8B86975-8A58-8AF1-9035-A84E6BB12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67" y="0"/>
            <a:ext cx="2699309" cy="6839712"/>
          </a:xfrm>
          <a:prstGeom prst="rect">
            <a:avLst/>
          </a:prstGeom>
        </p:spPr>
      </p:pic>
      <p:pic>
        <p:nvPicPr>
          <p:cNvPr id="7" name="Picture 6" descr="A graph of a graph&#10;&#10;Description automatically generated with medium confidence">
            <a:extLst>
              <a:ext uri="{FF2B5EF4-FFF2-40B4-BE49-F238E27FC236}">
                <a16:creationId xmlns:a16="http://schemas.microsoft.com/office/drawing/2014/main" id="{8E947B67-DBC4-B9D6-E84E-D617D7B257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7161" y="0"/>
            <a:ext cx="2699309" cy="6839712"/>
          </a:xfrm>
          <a:prstGeom prst="rect">
            <a:avLst/>
          </a:prstGeom>
        </p:spPr>
      </p:pic>
      <p:pic>
        <p:nvPicPr>
          <p:cNvPr id="9" name="Picture 8" descr="A graph on a white background&#10;&#10;Description automatically generated">
            <a:extLst>
              <a:ext uri="{FF2B5EF4-FFF2-40B4-BE49-F238E27FC236}">
                <a16:creationId xmlns:a16="http://schemas.microsoft.com/office/drawing/2014/main" id="{C2D373C1-8768-E887-11C4-B113CA8BCF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3211" y="0"/>
            <a:ext cx="2699309" cy="6839712"/>
          </a:xfrm>
          <a:prstGeom prst="rect">
            <a:avLst/>
          </a:prstGeom>
        </p:spPr>
      </p:pic>
      <p:pic>
        <p:nvPicPr>
          <p:cNvPr id="11" name="Picture 10" descr="A graph on a white background&#10;&#10;Description automatically generated">
            <a:extLst>
              <a:ext uri="{FF2B5EF4-FFF2-40B4-BE49-F238E27FC236}">
                <a16:creationId xmlns:a16="http://schemas.microsoft.com/office/drawing/2014/main" id="{15115D98-36D2-BC02-2DD9-10E101845B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0159" y="0"/>
            <a:ext cx="2699309" cy="683971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CB798AA-C9E2-09A1-481D-C2742C68DCE1}"/>
              </a:ext>
            </a:extLst>
          </p:cNvPr>
          <p:cNvSpPr/>
          <p:nvPr/>
        </p:nvSpPr>
        <p:spPr>
          <a:xfrm>
            <a:off x="33867" y="0"/>
            <a:ext cx="2699309" cy="1199535"/>
          </a:xfrm>
          <a:prstGeom prst="rect">
            <a:avLst/>
          </a:prstGeom>
          <a:solidFill>
            <a:schemeClr val="tx1">
              <a:alpha val="7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No sequestration </a:t>
            </a:r>
            <a:r>
              <a:rPr lang="en-US" sz="2400" b="1" dirty="0" err="1">
                <a:solidFill>
                  <a:schemeClr val="bg1"/>
                </a:solidFill>
              </a:rPr>
              <a:t>BaU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4352A0-0B1B-F56C-E449-29E65E0CBE7A}"/>
              </a:ext>
            </a:extLst>
          </p:cNvPr>
          <p:cNvSpPr/>
          <p:nvPr/>
        </p:nvSpPr>
        <p:spPr>
          <a:xfrm>
            <a:off x="2780815" y="-1"/>
            <a:ext cx="2715655" cy="1199535"/>
          </a:xfrm>
          <a:prstGeom prst="rect">
            <a:avLst/>
          </a:prstGeom>
          <a:solidFill>
            <a:schemeClr val="tx1">
              <a:alpha val="7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No sequestration 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ICS (50%)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EE52EA-E535-B6B9-CC51-39553D9A32CE}"/>
              </a:ext>
            </a:extLst>
          </p:cNvPr>
          <p:cNvSpPr/>
          <p:nvPr/>
        </p:nvSpPr>
        <p:spPr>
          <a:xfrm>
            <a:off x="6703211" y="0"/>
            <a:ext cx="2699309" cy="1199535"/>
          </a:xfrm>
          <a:prstGeom prst="rect">
            <a:avLst/>
          </a:prstGeom>
          <a:solidFill>
            <a:schemeClr val="tx1">
              <a:alpha val="7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Sequestration 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BaU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FA639-7A11-0EC2-8E83-C5207E339027}"/>
              </a:ext>
            </a:extLst>
          </p:cNvPr>
          <p:cNvSpPr/>
          <p:nvPr/>
        </p:nvSpPr>
        <p:spPr>
          <a:xfrm>
            <a:off x="9450159" y="0"/>
            <a:ext cx="2699309" cy="1199535"/>
          </a:xfrm>
          <a:prstGeom prst="rect">
            <a:avLst/>
          </a:prstGeom>
          <a:solidFill>
            <a:schemeClr val="tx1">
              <a:alpha val="7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Sequestration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ICS (50%)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0793B5-E08F-1D98-095A-87859F7A7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E7DA9B-23EB-1B67-536C-A3A8F14DD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37258951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8DABC6-89D7-EC62-A1BF-FBD4EB2F4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000B52-D8C4-AB45-1A6B-4F2F0CFA2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4" name="Growth_Harvest_AniOutBaU">
            <a:hlinkClick r:id="" action="ppaction://media"/>
            <a:extLst>
              <a:ext uri="{FF2B5EF4-FFF2-40B4-BE49-F238E27FC236}">
                <a16:creationId xmlns:a16="http://schemas.microsoft.com/office/drawing/2014/main" id="{0AB0402C-AB08-A182-A575-2B29FCB19F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488" y="0"/>
            <a:ext cx="1175702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76B104-0681-4D36-2033-F0BE1CC10F6F}"/>
              </a:ext>
            </a:extLst>
          </p:cNvPr>
          <p:cNvSpPr txBox="1"/>
          <p:nvPr/>
        </p:nvSpPr>
        <p:spPr>
          <a:xfrm>
            <a:off x="4997303" y="-3323"/>
            <a:ext cx="2367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Sequestration </a:t>
            </a:r>
            <a:r>
              <a:rPr lang="en-US" sz="2400" b="1" dirty="0" err="1">
                <a:solidFill>
                  <a:schemeClr val="bg1"/>
                </a:solidFill>
              </a:rPr>
              <a:t>BaU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79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FA5A11-FD05-B4CD-33E7-A6A2466A6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275BBE-6974-62DB-41B9-99AED7E34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4" name="Growth_Harvest_AniOutBaU">
            <a:hlinkClick r:id="" action="ppaction://media"/>
            <a:extLst>
              <a:ext uri="{FF2B5EF4-FFF2-40B4-BE49-F238E27FC236}">
                <a16:creationId xmlns:a16="http://schemas.microsoft.com/office/drawing/2014/main" id="{14084DD8-2890-8AAC-300E-14AF2EFB9C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488" y="0"/>
            <a:ext cx="1175702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5EA799-C7B3-16AC-01E4-1130E350C2E5}"/>
              </a:ext>
            </a:extLst>
          </p:cNvPr>
          <p:cNvSpPr txBox="1"/>
          <p:nvPr/>
        </p:nvSpPr>
        <p:spPr>
          <a:xfrm>
            <a:off x="4997303" y="-3323"/>
            <a:ext cx="2273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Sequestration ICS</a:t>
            </a:r>
          </a:p>
        </p:txBody>
      </p:sp>
    </p:spTree>
    <p:extLst>
      <p:ext uri="{BB962C8B-B14F-4D97-AF65-F5344CB8AC3E}">
        <p14:creationId xmlns:p14="http://schemas.microsoft.com/office/powerpoint/2010/main" val="186062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436EF8-6535-58D7-9694-5936D02CB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9A68E1-8E3C-8ACC-09C0-D667B75D6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4" name="Growth_Harvest_AniOutBaU">
            <a:hlinkClick r:id="" action="ppaction://media"/>
            <a:extLst>
              <a:ext uri="{FF2B5EF4-FFF2-40B4-BE49-F238E27FC236}">
                <a16:creationId xmlns:a16="http://schemas.microsoft.com/office/drawing/2014/main" id="{D985F196-9B80-A2D6-B51E-52D1B1A017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488" y="0"/>
            <a:ext cx="1175702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09689A-571B-0CEA-4A0C-E912000CB4CE}"/>
              </a:ext>
            </a:extLst>
          </p:cNvPr>
          <p:cNvSpPr txBox="1"/>
          <p:nvPr/>
        </p:nvSpPr>
        <p:spPr>
          <a:xfrm>
            <a:off x="4787496" y="0"/>
            <a:ext cx="27991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No Sequestration </a:t>
            </a:r>
            <a:r>
              <a:rPr lang="en-US" sz="2400" b="1" dirty="0" err="1">
                <a:solidFill>
                  <a:schemeClr val="bg1"/>
                </a:solidFill>
              </a:rPr>
              <a:t>BaU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015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30077F-36DF-A5E3-AFF8-48A387C53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57A358-E297-C7DA-F595-02685E20D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4" name="Growth_Harvest_AniOutBaU">
            <a:hlinkClick r:id="" action="ppaction://media"/>
            <a:extLst>
              <a:ext uri="{FF2B5EF4-FFF2-40B4-BE49-F238E27FC236}">
                <a16:creationId xmlns:a16="http://schemas.microsoft.com/office/drawing/2014/main" id="{9E94A273-1146-7B93-DD6F-B58897EE89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488" y="0"/>
            <a:ext cx="1175702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F0A4331-622E-779A-7474-616736716386}"/>
              </a:ext>
            </a:extLst>
          </p:cNvPr>
          <p:cNvSpPr txBox="1"/>
          <p:nvPr/>
        </p:nvSpPr>
        <p:spPr>
          <a:xfrm>
            <a:off x="4885279" y="0"/>
            <a:ext cx="2701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No Sequestration ICS</a:t>
            </a:r>
          </a:p>
        </p:txBody>
      </p:sp>
    </p:spTree>
    <p:extLst>
      <p:ext uri="{BB962C8B-B14F-4D97-AF65-F5344CB8AC3E}">
        <p14:creationId xmlns:p14="http://schemas.microsoft.com/office/powerpoint/2010/main" val="272670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BFFAF-A443-9CAD-E2A0-2DAD61809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compare NRB as a proxy of emissions.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B96A4-3927-EE5F-756F-C1AB7D149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731851"/>
          </a:xfrm>
        </p:spPr>
        <p:txBody>
          <a:bodyPr>
            <a:noAutofit/>
          </a:bodyPr>
          <a:lstStyle/>
          <a:p>
            <a:r>
              <a:rPr lang="en-US" sz="2800" dirty="0"/>
              <a:t>Sequestration </a:t>
            </a:r>
            <a:r>
              <a:rPr lang="en-US" sz="2800" dirty="0" err="1"/>
              <a:t>BaU</a:t>
            </a:r>
            <a:r>
              <a:rPr lang="en-US" sz="2800" dirty="0"/>
              <a:t> 2020-2050 = 97,729,168 Mg</a:t>
            </a:r>
          </a:p>
          <a:p>
            <a:r>
              <a:rPr lang="en-US" sz="2800" dirty="0"/>
              <a:t>Sequestration ICS 2020-2050 =  14,528,239 Mg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Saved NRB due to the intervention = 83,200,929 Mg </a:t>
            </a:r>
          </a:p>
          <a:p>
            <a:endParaRPr lang="en-US" sz="2800" dirty="0"/>
          </a:p>
          <a:p>
            <a:r>
              <a:rPr lang="en-US" sz="2800" dirty="0"/>
              <a:t>No Sequestration </a:t>
            </a:r>
            <a:r>
              <a:rPr lang="en-US" sz="2800" dirty="0" err="1"/>
              <a:t>BaU</a:t>
            </a:r>
            <a:r>
              <a:rPr lang="en-US" sz="2800" dirty="0"/>
              <a:t> 2020-2050 = 512,971,252 Mg</a:t>
            </a:r>
          </a:p>
          <a:p>
            <a:r>
              <a:rPr lang="en-US" sz="2800" dirty="0"/>
              <a:t>No Sequestration ICS 2020-2050 = 226,877,193 Mg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Saved NRB due to the intervention = 286,084,059 Mg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83B0A-906F-32D4-4325-8215C728A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D7B7C-6BE8-0B33-49C5-65A281E05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FEED26BA-5021-B991-834E-A226AD19FEB3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FC55BF13-6C42-0E29-C270-AD7677A13040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6397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C56D33-6C78-BC78-B991-49B6DCBD6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B965C-8049-7367-BFA6-5F28A0D87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compare AGB as a proxy of emissions.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97B81-44CD-4932-72DB-2E6980364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731851"/>
          </a:xfrm>
        </p:spPr>
        <p:txBody>
          <a:bodyPr>
            <a:noAutofit/>
          </a:bodyPr>
          <a:lstStyle/>
          <a:p>
            <a:r>
              <a:rPr lang="en-US" sz="2800" dirty="0"/>
              <a:t>Sequestration </a:t>
            </a:r>
            <a:r>
              <a:rPr lang="en-US" sz="2800" dirty="0" err="1"/>
              <a:t>BaU</a:t>
            </a:r>
            <a:r>
              <a:rPr lang="en-US" sz="2800" dirty="0"/>
              <a:t> 2020-2050 = AGB 2050: 3,677,953,303 Mg</a:t>
            </a:r>
          </a:p>
          <a:p>
            <a:r>
              <a:rPr lang="en-US" sz="2800" dirty="0"/>
              <a:t>Sequestration ICS 2020-2050 =  AGB 2050: 4,267,384,255Mg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Gained AGB due to the intervention =  589,430,952 Mg</a:t>
            </a:r>
          </a:p>
          <a:p>
            <a:endParaRPr lang="en-US" sz="2800" dirty="0"/>
          </a:p>
          <a:p>
            <a:r>
              <a:rPr lang="en-US" sz="2800" dirty="0"/>
              <a:t>No Sequestration </a:t>
            </a:r>
            <a:r>
              <a:rPr lang="en-US" sz="2800" dirty="0" err="1"/>
              <a:t>BaU</a:t>
            </a:r>
            <a:r>
              <a:rPr lang="en-US" sz="2800" dirty="0"/>
              <a:t> 2020-2050 = AGB 2050: 1,950,203,439 Mg</a:t>
            </a:r>
          </a:p>
          <a:p>
            <a:r>
              <a:rPr lang="en-US" sz="2800" dirty="0"/>
              <a:t>No Sequestration ICS 2020-2050 = AGB 2050: 2,282,643,513 Mg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Gained AGB due to the intervention = 0 (no sequestration)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59C20-8FFD-5D60-BB5A-BE6E928C0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AB609-8230-96B7-5223-0A5FEDDED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5778A97C-58C2-4BF7-4ABA-503CF46F47E4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CB5A4D39-49A1-6A9D-D7AC-4F7BABA55685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7786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269C30-46C4-8A85-5715-084D41A202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4B232-F13D-1548-23D2-5E70945AD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Summarizing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8040B-A683-C502-E9D6-E832FD80C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731851"/>
          </a:xfrm>
        </p:spPr>
        <p:txBody>
          <a:bodyPr>
            <a:noAutofit/>
          </a:bodyPr>
          <a:lstStyle/>
          <a:p>
            <a:r>
              <a:rPr lang="en-US" sz="2800" dirty="0"/>
              <a:t>Sequestration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Saved NRB due to the intervention = 83,200,929 Mg 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Gained AGB due to the intervention =  589,430,952 Mg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Total: </a:t>
            </a:r>
            <a:r>
              <a:rPr lang="en-US" sz="2800" b="1" u="sng" dirty="0">
                <a:solidFill>
                  <a:srgbClr val="FFFF00"/>
                </a:solidFill>
              </a:rPr>
              <a:t>672,631,881</a:t>
            </a:r>
            <a:r>
              <a:rPr lang="en-US" sz="2800" b="1" dirty="0">
                <a:solidFill>
                  <a:srgbClr val="FFFF00"/>
                </a:solidFill>
              </a:rPr>
              <a:t> (x2.3 higher)</a:t>
            </a:r>
          </a:p>
          <a:p>
            <a:endParaRPr lang="en-US" sz="2800" dirty="0"/>
          </a:p>
          <a:p>
            <a:r>
              <a:rPr lang="en-US" sz="2800" dirty="0"/>
              <a:t>No Sequestration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Saved NRB due to the intervention = </a:t>
            </a:r>
            <a:r>
              <a:rPr lang="en-US" sz="2800" b="1" u="sng" dirty="0">
                <a:solidFill>
                  <a:srgbClr val="FFFF00"/>
                </a:solidFill>
              </a:rPr>
              <a:t>286,084,059</a:t>
            </a:r>
            <a:r>
              <a:rPr lang="en-US" sz="2800" b="1" dirty="0">
                <a:solidFill>
                  <a:srgbClr val="FFFF00"/>
                </a:solidFill>
              </a:rPr>
              <a:t> Mg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Gained AGB due to the intervention = no growth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C4930-F514-F7CF-8F51-6896BD2EB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32F82-5F25-C956-D8BB-C51BDE248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BA7A9875-C43E-71C8-993C-D56CBEE3B024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D85C1F57-05A1-8918-900D-561D206D6301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86272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graph&#10;&#10;Description automatically generated">
            <a:extLst>
              <a:ext uri="{FF2B5EF4-FFF2-40B4-BE49-F238E27FC236}">
                <a16:creationId xmlns:a16="http://schemas.microsoft.com/office/drawing/2014/main" id="{3AB265BA-5172-CA8E-9145-5445BFBFB4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4373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71164E-0375-A839-3D61-4E6B91666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0904" y="82008"/>
            <a:ext cx="4538124" cy="642164"/>
          </a:xfrm>
        </p:spPr>
        <p:txBody>
          <a:bodyPr anchor="b">
            <a:noAutofit/>
          </a:bodyPr>
          <a:lstStyle/>
          <a:p>
            <a:pPr algn="l"/>
            <a:r>
              <a:rPr lang="en-US" b="1" dirty="0">
                <a:solidFill>
                  <a:srgbClr val="FFFF00"/>
                </a:solidFill>
              </a:rPr>
              <a:t>Not so fast!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3DC57-39DC-0520-937E-E9D6F6FCF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5721" y="746013"/>
            <a:ext cx="5337581" cy="6029979"/>
          </a:xfrm>
        </p:spPr>
        <p:txBody>
          <a:bodyPr anchor="t">
            <a:noAutofit/>
          </a:bodyPr>
          <a:lstStyle/>
          <a:p>
            <a:r>
              <a:rPr lang="en-US" sz="2400" dirty="0"/>
              <a:t>What about observed </a:t>
            </a:r>
            <a:r>
              <a:rPr lang="en-US" sz="2400" b="1" dirty="0"/>
              <a:t>AGB dynamics in the </a:t>
            </a:r>
            <a:r>
              <a:rPr lang="en-US" sz="2400" b="1" dirty="0" err="1"/>
              <a:t>BaU</a:t>
            </a:r>
            <a:r>
              <a:rPr lang="en-US" sz="2400" dirty="0"/>
              <a:t> from 2010 to 2024?</a:t>
            </a:r>
          </a:p>
          <a:p>
            <a:endParaRPr lang="en-US" sz="2400" dirty="0"/>
          </a:p>
          <a:p>
            <a:r>
              <a:rPr lang="en-US" sz="2400" dirty="0"/>
              <a:t>Results are highly site-specific and will vary significantly across the landscape.</a:t>
            </a:r>
          </a:p>
          <a:p>
            <a:endParaRPr lang="en-US" sz="2400" dirty="0"/>
          </a:p>
          <a:p>
            <a:r>
              <a:rPr lang="en-US" sz="2400" dirty="0"/>
              <a:t>These differences will be much smaller when using 100m simulations.</a:t>
            </a:r>
          </a:p>
          <a:p>
            <a:endParaRPr lang="en-US" sz="2400" dirty="0"/>
          </a:p>
          <a:p>
            <a:r>
              <a:rPr lang="en-US" sz="2400" dirty="0"/>
              <a:t>Nevertheless, we can build some "real-world examples" in the areas where we are working, but patience is required since there is no funding for this.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EF6F7-5A66-210B-4825-FC65B5490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F54E6-15B6-1985-2C85-4BB9222A1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5624745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863F6C1-8314-4F51-A6DD-3C2ADE9A2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E15C67C-A266-41F9-9DF7-D782CC523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D2891AB4-0534-4352-B97B-A63C375A2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BeZero training workshop</a:t>
            </a:r>
            <a:endParaRPr lang="es-MX" dirty="0"/>
          </a:p>
        </p:txBody>
      </p:sp>
      <p:cxnSp>
        <p:nvCxnSpPr>
          <p:cNvPr id="9" name="Conector recto 8">
            <a:extLst>
              <a:ext uri="{FF2B5EF4-FFF2-40B4-BE49-F238E27FC236}">
                <a16:creationId xmlns:a16="http://schemas.microsoft.com/office/drawing/2014/main" id="{7F580506-A4CA-4F7D-B24B-ADCED8DE3FAE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n 7">
            <a:extLst>
              <a:ext uri="{FF2B5EF4-FFF2-40B4-BE49-F238E27FC236}">
                <a16:creationId xmlns:a16="http://schemas.microsoft.com/office/drawing/2014/main" id="{7363E5F3-9D2C-4354-AFCC-A28EA90B3A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5050" y="1106734"/>
            <a:ext cx="6332912" cy="3256692"/>
          </a:xfrm>
          <a:prstGeom prst="rect">
            <a:avLst/>
          </a:prstGeom>
        </p:spPr>
      </p:pic>
      <p:pic>
        <p:nvPicPr>
          <p:cNvPr id="12" name="Imagen 11">
            <a:extLst>
              <a:ext uri="{FF2B5EF4-FFF2-40B4-BE49-F238E27FC236}">
                <a16:creationId xmlns:a16="http://schemas.microsoft.com/office/drawing/2014/main" id="{E40085F4-EA53-40B2-BAD0-8EBAE75BFE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5049" y="4488873"/>
            <a:ext cx="6350998" cy="2240560"/>
          </a:xfrm>
          <a:prstGeom prst="rect">
            <a:avLst/>
          </a:prstGeom>
        </p:spPr>
      </p:pic>
      <p:pic>
        <p:nvPicPr>
          <p:cNvPr id="14" name="Imagen 13">
            <a:extLst>
              <a:ext uri="{FF2B5EF4-FFF2-40B4-BE49-F238E27FC236}">
                <a16:creationId xmlns:a16="http://schemas.microsoft.com/office/drawing/2014/main" id="{F4AA09DB-D171-4A6B-B879-58ED6D8D05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080" y="1106734"/>
            <a:ext cx="4639399" cy="5622699"/>
          </a:xfrm>
          <a:prstGeom prst="rect">
            <a:avLst/>
          </a:prstGeom>
        </p:spPr>
      </p:pic>
      <p:sp>
        <p:nvSpPr>
          <p:cNvPr id="10" name="CuadroTexto 5">
            <a:extLst>
              <a:ext uri="{FF2B5EF4-FFF2-40B4-BE49-F238E27FC236}">
                <a16:creationId xmlns:a16="http://schemas.microsoft.com/office/drawing/2014/main" id="{1D3EB71C-36E1-0918-DEF2-63C0B61CEF22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7972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12170-1DEA-1E1B-811D-8088B6181A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0279EF7-6A79-B708-F1AC-3F717F3BD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824" y="609600"/>
            <a:ext cx="12068175" cy="777761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C000"/>
                </a:solidFill>
              </a:rPr>
              <a:t>In-depth studies at 100m: moving beyond fNRB and AMS.II.G</a:t>
            </a:r>
          </a:p>
        </p:txBody>
      </p:sp>
      <p:sp>
        <p:nvSpPr>
          <p:cNvPr id="5" name="AutoShape 6" descr="Food and Agriculture Organization of the United Nations">
            <a:extLst>
              <a:ext uri="{FF2B5EF4-FFF2-40B4-BE49-F238E27FC236}">
                <a16:creationId xmlns:a16="http://schemas.microsoft.com/office/drawing/2014/main" id="{BF8534CF-0A3C-2BA2-A506-18B0C02DF84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66BE2E5-77B4-6EA5-20BC-2724B4B99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2821" y="1409561"/>
            <a:ext cx="6780435" cy="5348360"/>
          </a:xfrm>
          <a:prstGeom prst="rect">
            <a:avLst/>
          </a:prstGeom>
        </p:spPr>
      </p:pic>
      <p:pic>
        <p:nvPicPr>
          <p:cNvPr id="1034" name="Picture 10" descr="Fao Logo PNG Vectors Free Download">
            <a:extLst>
              <a:ext uri="{FF2B5EF4-FFF2-40B4-BE49-F238E27FC236}">
                <a16:creationId xmlns:a16="http://schemas.microsoft.com/office/drawing/2014/main" id="{4E5C73E9-AFE0-0A01-3EBD-83DEA9CCA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165" y="4815097"/>
            <a:ext cx="655542" cy="65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ED1DF85-CF27-69DC-1450-3444FF3B49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2164" y="2189383"/>
            <a:ext cx="1564543" cy="6571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13B6D5E-8750-725C-8449-BECCFF3BC6F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6950968" y="2304978"/>
            <a:ext cx="1066485" cy="31732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B9A0906-D7D7-0451-312F-BF9A755EFFAA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</a:blip>
          <a:stretch>
            <a:fillRect/>
          </a:stretch>
        </p:blipFill>
        <p:spPr>
          <a:xfrm>
            <a:off x="7199745" y="5535857"/>
            <a:ext cx="1140691" cy="429068"/>
          </a:xfrm>
          <a:prstGeom prst="rect">
            <a:avLst/>
          </a:prstGeom>
        </p:spPr>
      </p:pic>
      <p:sp>
        <p:nvSpPr>
          <p:cNvPr id="2" name="CuadroTexto 5">
            <a:extLst>
              <a:ext uri="{FF2B5EF4-FFF2-40B4-BE49-F238E27FC236}">
                <a16:creationId xmlns:a16="http://schemas.microsoft.com/office/drawing/2014/main" id="{D6BFC64A-A0AC-4FEE-3613-063FC3CAD600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3" name="Conector recto 6">
            <a:extLst>
              <a:ext uri="{FF2B5EF4-FFF2-40B4-BE49-F238E27FC236}">
                <a16:creationId xmlns:a16="http://schemas.microsoft.com/office/drawing/2014/main" id="{29A9BF50-B81F-ECB2-68B5-F391CDAAB299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D5839B4-B026-68B8-E27A-2929DD7FD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7658F78-D606-867A-34BB-88FBC2BA7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247B2B-1221-9E87-18F7-F486E952AD7E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62000"/>
          </a:blip>
          <a:stretch>
            <a:fillRect/>
          </a:stretch>
        </p:blipFill>
        <p:spPr>
          <a:xfrm>
            <a:off x="4250227" y="3129237"/>
            <a:ext cx="1564543" cy="433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4937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CF077-579D-3BEE-E3D5-8A563F2E4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09600"/>
            <a:ext cx="11267557" cy="97045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rgbClr val="92D050"/>
                </a:solidFill>
              </a:rPr>
              <a:t>Explanation of BURN fNRB method and differences to MoFuSS?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656CB-3F61-84D0-2B4C-26E7F8236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Move to Rob’s ppt on uncertainties and marginal approach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F2924-9C06-9426-02F2-6C4213D9D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4C3FE-6A74-AD51-D92E-3C7989E13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6" name="Picture 5" descr="A black background with white lines&#10;&#10;Description automatically generated">
            <a:extLst>
              <a:ext uri="{FF2B5EF4-FFF2-40B4-BE49-F238E27FC236}">
                <a16:creationId xmlns:a16="http://schemas.microsoft.com/office/drawing/2014/main" id="{ACE6CD45-A3EC-CED1-A2DA-0C7193AB219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100000" contras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1358" y="855643"/>
            <a:ext cx="589984" cy="478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0158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4D8CC-8590-384A-1389-E0373B62B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Extra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A1AF3-4D86-95F6-9BBA-D0EEB8AD1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33A50-BB5F-1A1B-F758-6BC4B3DB9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ECBBFD-5937-839A-C1E8-F9EE0C83D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4601561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69BD62-4FCD-FD0D-7D07-2B035AF4B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2AC6A49-68FC-FC7B-0C7B-2BBD642FF6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8558" y="0"/>
            <a:ext cx="5003442" cy="3755923"/>
          </a:xfrm>
          <a:prstGeom prst="rect">
            <a:avLst/>
          </a:prstGeom>
        </p:spPr>
      </p:pic>
      <p:pic>
        <p:nvPicPr>
          <p:cNvPr id="4" name="Picture 3" descr="A map of the region&#10;&#10;Description automatically generated">
            <a:extLst>
              <a:ext uri="{FF2B5EF4-FFF2-40B4-BE49-F238E27FC236}">
                <a16:creationId xmlns:a16="http://schemas.microsoft.com/office/drawing/2014/main" id="{F307BD0F-C490-717F-3EC0-DB60F46C9B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75"/>
            <a:ext cx="6858000" cy="685800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76FEC7-5D17-524D-D670-05CC25AC9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4C5C4A1-EF92-1A35-9F9A-51EE29AFAD1F}"/>
              </a:ext>
            </a:extLst>
          </p:cNvPr>
          <p:cNvCxnSpPr>
            <a:cxnSpLocks/>
          </p:cNvCxnSpPr>
          <p:nvPr/>
        </p:nvCxnSpPr>
        <p:spPr>
          <a:xfrm flipV="1">
            <a:off x="5411972" y="85895"/>
            <a:ext cx="1776586" cy="31510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24247E-1382-E894-B70A-41E3F0E9E37C}"/>
              </a:ext>
            </a:extLst>
          </p:cNvPr>
          <p:cNvCxnSpPr>
            <a:cxnSpLocks/>
          </p:cNvCxnSpPr>
          <p:nvPr/>
        </p:nvCxnSpPr>
        <p:spPr>
          <a:xfrm>
            <a:off x="5411972" y="3717055"/>
            <a:ext cx="1945758" cy="388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87EEE484-A840-8CC1-7101-5D53C9922A6C}"/>
              </a:ext>
            </a:extLst>
          </p:cNvPr>
          <p:cNvSpPr txBox="1"/>
          <p:nvPr/>
        </p:nvSpPr>
        <p:spPr>
          <a:xfrm>
            <a:off x="6991419" y="3986727"/>
            <a:ext cx="5091288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/>
              <a:t>Locations were fuelwood and / or charcoal are being burned (</a:t>
            </a:r>
            <a:r>
              <a:rPr lang="en-US" sz="2500" dirty="0">
                <a:solidFill>
                  <a:srgbClr val="FFFF00"/>
                </a:solidFill>
              </a:rPr>
              <a:t>Charcoal in this example</a:t>
            </a:r>
            <a:r>
              <a:rPr lang="en-US" sz="2500" dirty="0"/>
              <a:t>).</a:t>
            </a:r>
          </a:p>
          <a:p>
            <a:endParaRPr lang="en-US" sz="2500" dirty="0"/>
          </a:p>
          <a:p>
            <a:r>
              <a:rPr lang="en-US" sz="2500" dirty="0"/>
              <a:t>MoFuSS can model them separately.</a:t>
            </a:r>
          </a:p>
          <a:p>
            <a:endParaRPr lang="en-US" sz="2500" dirty="0"/>
          </a:p>
          <a:p>
            <a:r>
              <a:rPr lang="en-US" sz="2500" dirty="0"/>
              <a:t>Demand in </a:t>
            </a:r>
            <a:r>
              <a:rPr lang="en-US" sz="2500" dirty="0" err="1"/>
              <a:t>BaU</a:t>
            </a:r>
            <a:r>
              <a:rPr lang="en-US" sz="2500" dirty="0"/>
              <a:t> and ICS evolve in time.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B4706DA1-C7DF-3229-0724-B1A59F6D6536}"/>
              </a:ext>
            </a:extLst>
          </p:cNvPr>
          <p:cNvCxnSpPr>
            <a:cxnSpLocks/>
          </p:cNvCxnSpPr>
          <p:nvPr/>
        </p:nvCxnSpPr>
        <p:spPr>
          <a:xfrm flipH="1" flipV="1">
            <a:off x="9080205" y="2732567"/>
            <a:ext cx="255181" cy="31897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166710-FE1F-15E4-2F10-4D901E59F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</p:spTree>
    <p:extLst>
      <p:ext uri="{BB962C8B-B14F-4D97-AF65-F5344CB8AC3E}">
        <p14:creationId xmlns:p14="http://schemas.microsoft.com/office/powerpoint/2010/main" val="26445422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B495A0-3171-D825-6083-A6E558BE6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graph of a graph&#10;&#10;Description automatically generated with medium confidence">
            <a:extLst>
              <a:ext uri="{FF2B5EF4-FFF2-40B4-BE49-F238E27FC236}">
                <a16:creationId xmlns:a16="http://schemas.microsoft.com/office/drawing/2014/main" id="{2C33502C-8190-07C2-E1C8-600D537D05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0158" y="18288"/>
            <a:ext cx="2699309" cy="6839712"/>
          </a:xfrm>
          <a:prstGeom prst="rect">
            <a:avLst/>
          </a:prstGeom>
        </p:spPr>
      </p:pic>
      <p:pic>
        <p:nvPicPr>
          <p:cNvPr id="3" name="Picture 2" descr="A graph of a graph&#10;&#10;Description automatically generated with medium confidence">
            <a:extLst>
              <a:ext uri="{FF2B5EF4-FFF2-40B4-BE49-F238E27FC236}">
                <a16:creationId xmlns:a16="http://schemas.microsoft.com/office/drawing/2014/main" id="{80FA1D6C-C926-A810-F67C-D0E3A4BC55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67" y="18288"/>
            <a:ext cx="2699309" cy="6839712"/>
          </a:xfrm>
          <a:prstGeom prst="rect">
            <a:avLst/>
          </a:prstGeom>
        </p:spPr>
      </p:pic>
      <p:pic>
        <p:nvPicPr>
          <p:cNvPr id="6" name="Picture 5" descr="A graph of a graph&#10;&#10;Description automatically generated with medium confidence">
            <a:extLst>
              <a:ext uri="{FF2B5EF4-FFF2-40B4-BE49-F238E27FC236}">
                <a16:creationId xmlns:a16="http://schemas.microsoft.com/office/drawing/2014/main" id="{8FD330BA-6A64-5911-8497-D70FB3596F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0815" y="18288"/>
            <a:ext cx="2699309" cy="6839712"/>
          </a:xfrm>
          <a:prstGeom prst="rect">
            <a:avLst/>
          </a:prstGeom>
        </p:spPr>
      </p:pic>
      <p:pic>
        <p:nvPicPr>
          <p:cNvPr id="10" name="Picture 9" descr="A graph of a function&#10;&#10;Description automatically generated with medium confidence">
            <a:extLst>
              <a:ext uri="{FF2B5EF4-FFF2-40B4-BE49-F238E27FC236}">
                <a16:creationId xmlns:a16="http://schemas.microsoft.com/office/drawing/2014/main" id="{15CB02CF-EE24-2EC7-4964-64E2688812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3211" y="18288"/>
            <a:ext cx="2699309" cy="683971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82F8391-756C-AD3F-D61D-74CC717560E0}"/>
              </a:ext>
            </a:extLst>
          </p:cNvPr>
          <p:cNvSpPr/>
          <p:nvPr/>
        </p:nvSpPr>
        <p:spPr>
          <a:xfrm>
            <a:off x="33867" y="0"/>
            <a:ext cx="2699309" cy="1199535"/>
          </a:xfrm>
          <a:prstGeom prst="rect">
            <a:avLst/>
          </a:prstGeom>
          <a:solidFill>
            <a:schemeClr val="tx1">
              <a:alpha val="7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No sequestration </a:t>
            </a:r>
            <a:r>
              <a:rPr lang="en-US" sz="2400" b="1" dirty="0" err="1">
                <a:solidFill>
                  <a:schemeClr val="bg1"/>
                </a:solidFill>
              </a:rPr>
              <a:t>BaU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42AA84-400D-30F5-C865-A9DF81F4A8CF}"/>
              </a:ext>
            </a:extLst>
          </p:cNvPr>
          <p:cNvSpPr/>
          <p:nvPr/>
        </p:nvSpPr>
        <p:spPr>
          <a:xfrm>
            <a:off x="2780815" y="-1"/>
            <a:ext cx="2715655" cy="1199535"/>
          </a:xfrm>
          <a:prstGeom prst="rect">
            <a:avLst/>
          </a:prstGeom>
          <a:solidFill>
            <a:schemeClr val="tx1">
              <a:alpha val="7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No sequestration 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ICS (50%)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D4F63-8C06-A376-E12A-5F4146817F99}"/>
              </a:ext>
            </a:extLst>
          </p:cNvPr>
          <p:cNvSpPr/>
          <p:nvPr/>
        </p:nvSpPr>
        <p:spPr>
          <a:xfrm>
            <a:off x="6703211" y="0"/>
            <a:ext cx="2699309" cy="1199535"/>
          </a:xfrm>
          <a:prstGeom prst="rect">
            <a:avLst/>
          </a:prstGeom>
          <a:solidFill>
            <a:schemeClr val="tx1">
              <a:alpha val="7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Sequestration 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BaU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F94D09E-32CF-8BE7-7A95-29431232883E}"/>
              </a:ext>
            </a:extLst>
          </p:cNvPr>
          <p:cNvSpPr/>
          <p:nvPr/>
        </p:nvSpPr>
        <p:spPr>
          <a:xfrm>
            <a:off x="9450159" y="0"/>
            <a:ext cx="2699309" cy="1199535"/>
          </a:xfrm>
          <a:prstGeom prst="rect">
            <a:avLst/>
          </a:prstGeom>
          <a:solidFill>
            <a:schemeClr val="tx1">
              <a:alpha val="7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Sequestration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ICS (50%)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495200-B669-A87B-3439-18ECF7966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AF1399-5DC8-C879-2939-4C942FE0E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1853392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8B8C1F-2323-F16C-973F-C39FD952C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owth_Harvest_AniOutBaU">
            <a:hlinkClick r:id="" action="ppaction://media"/>
            <a:extLst>
              <a:ext uri="{FF2B5EF4-FFF2-40B4-BE49-F238E27FC236}">
                <a16:creationId xmlns:a16="http://schemas.microsoft.com/office/drawing/2014/main" id="{54246B53-F77B-923B-AD8C-4739CF403B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488" y="0"/>
            <a:ext cx="11757025" cy="6858000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E41A71-3D91-78AD-7BBD-F9895BD72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F53054-8840-AF43-E8BD-1AD08ECD2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8298B0-B6DF-B52E-52DC-31D7A92BB7AD}"/>
              </a:ext>
            </a:extLst>
          </p:cNvPr>
          <p:cNvSpPr txBox="1"/>
          <p:nvPr/>
        </p:nvSpPr>
        <p:spPr>
          <a:xfrm>
            <a:off x="4997303" y="-3323"/>
            <a:ext cx="2367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Sequestration </a:t>
            </a:r>
            <a:r>
              <a:rPr lang="en-US" sz="2400" b="1" dirty="0" err="1">
                <a:solidFill>
                  <a:schemeClr val="bg1"/>
                </a:solidFill>
              </a:rPr>
              <a:t>BaU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77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D2C748-F2CB-1095-015D-7A0F0CA0C1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owth_Harvest_AniOutBaU">
            <a:hlinkClick r:id="" action="ppaction://media"/>
            <a:extLst>
              <a:ext uri="{FF2B5EF4-FFF2-40B4-BE49-F238E27FC236}">
                <a16:creationId xmlns:a16="http://schemas.microsoft.com/office/drawing/2014/main" id="{9807576A-766B-C506-7636-8AC7D0A7C0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488" y="0"/>
            <a:ext cx="11757025" cy="6858000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0559A5-5855-3B53-4319-03036EAE7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D765C9-72B9-75EB-4FE1-EDD244332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8F399E-8979-37BC-17AF-8F389AD0B9BF}"/>
              </a:ext>
            </a:extLst>
          </p:cNvPr>
          <p:cNvSpPr txBox="1"/>
          <p:nvPr/>
        </p:nvSpPr>
        <p:spPr>
          <a:xfrm>
            <a:off x="4997303" y="-3323"/>
            <a:ext cx="2273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Sequestration ICS</a:t>
            </a:r>
          </a:p>
        </p:txBody>
      </p:sp>
    </p:spTree>
    <p:extLst>
      <p:ext uri="{BB962C8B-B14F-4D97-AF65-F5344CB8AC3E}">
        <p14:creationId xmlns:p14="http://schemas.microsoft.com/office/powerpoint/2010/main" val="144168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4E3E64-E062-A313-B238-262D1E1C5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9564B8-DDB7-8DCF-B826-22558F619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9A48EB-1A91-3E8D-18A8-ED822BA5C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5" name="Growth_Harvest_AniOutBaU">
            <a:hlinkClick r:id="" action="ppaction://media"/>
            <a:extLst>
              <a:ext uri="{FF2B5EF4-FFF2-40B4-BE49-F238E27FC236}">
                <a16:creationId xmlns:a16="http://schemas.microsoft.com/office/drawing/2014/main" id="{E89AD4DC-B529-2CE5-2DFC-382FB4AA41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488" y="0"/>
            <a:ext cx="11757025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E9F545-4957-BA66-0AB3-B9AEB17BB1ED}"/>
              </a:ext>
            </a:extLst>
          </p:cNvPr>
          <p:cNvSpPr txBox="1"/>
          <p:nvPr/>
        </p:nvSpPr>
        <p:spPr>
          <a:xfrm>
            <a:off x="4787496" y="0"/>
            <a:ext cx="27991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No Sequestration </a:t>
            </a:r>
            <a:r>
              <a:rPr lang="en-US" sz="2400" b="1" dirty="0" err="1">
                <a:solidFill>
                  <a:schemeClr val="bg1"/>
                </a:solidFill>
              </a:rPr>
              <a:t>BaU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78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E5E0F4-660E-C537-A4A8-1CC140B47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3D45C7-9C76-B484-3EE8-0364B042B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4FB956-FF3F-474F-40D9-43736B6A7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5" name="Growth_Harvest_AniOutBaU">
            <a:hlinkClick r:id="" action="ppaction://media"/>
            <a:extLst>
              <a:ext uri="{FF2B5EF4-FFF2-40B4-BE49-F238E27FC236}">
                <a16:creationId xmlns:a16="http://schemas.microsoft.com/office/drawing/2014/main" id="{6D295665-22AB-84F4-DC8E-3AF7F9F26B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488" y="0"/>
            <a:ext cx="11757025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3CF463-EBD8-C3F6-1543-E6A038B2EDB2}"/>
              </a:ext>
            </a:extLst>
          </p:cNvPr>
          <p:cNvSpPr txBox="1"/>
          <p:nvPr/>
        </p:nvSpPr>
        <p:spPr>
          <a:xfrm>
            <a:off x="4885279" y="0"/>
            <a:ext cx="2701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No Sequestration ICS</a:t>
            </a:r>
          </a:p>
        </p:txBody>
      </p:sp>
    </p:spTree>
    <p:extLst>
      <p:ext uri="{BB962C8B-B14F-4D97-AF65-F5344CB8AC3E}">
        <p14:creationId xmlns:p14="http://schemas.microsoft.com/office/powerpoint/2010/main" val="176327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C81958-FF25-B2C8-7F04-D6BF68A6C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263D6-77BC-F5EB-F0EF-F7F6C11FF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compare NRB as a proxy of emissions.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F33F8-0A6E-257B-CE38-26B9EAADC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1732449"/>
            <a:ext cx="11015935" cy="4731851"/>
          </a:xfrm>
        </p:spPr>
        <p:txBody>
          <a:bodyPr>
            <a:noAutofit/>
          </a:bodyPr>
          <a:lstStyle/>
          <a:p>
            <a:r>
              <a:rPr lang="en-US" sz="2800" dirty="0"/>
              <a:t>Sequestration </a:t>
            </a:r>
            <a:r>
              <a:rPr lang="en-US" sz="2800" dirty="0" err="1"/>
              <a:t>BaU</a:t>
            </a:r>
            <a:r>
              <a:rPr lang="en-US" sz="2800" dirty="0"/>
              <a:t> 2020-2050 = 372,359,974 Mg</a:t>
            </a:r>
          </a:p>
          <a:p>
            <a:r>
              <a:rPr lang="en-US" sz="2800" dirty="0"/>
              <a:t>Sequestration ICS 2020-2050 =  42,048,746 Mg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Saved NRB due to the intervention = 330,311,228 Mg </a:t>
            </a:r>
          </a:p>
          <a:p>
            <a:endParaRPr lang="en-US" sz="2800" dirty="0"/>
          </a:p>
          <a:p>
            <a:r>
              <a:rPr lang="en-US" sz="2800" dirty="0"/>
              <a:t>No Sequestration </a:t>
            </a:r>
            <a:r>
              <a:rPr lang="en-US" sz="2800" dirty="0" err="1"/>
              <a:t>BaU</a:t>
            </a:r>
            <a:r>
              <a:rPr lang="en-US" sz="2800" dirty="0"/>
              <a:t> 2020-2050 = 292,911,149 Mg </a:t>
            </a:r>
            <a:r>
              <a:rPr lang="en-US" sz="2800" dirty="0">
                <a:solidFill>
                  <a:srgbClr val="FF0000"/>
                </a:solidFill>
              </a:rPr>
              <a:t>unmet demand</a:t>
            </a:r>
          </a:p>
          <a:p>
            <a:r>
              <a:rPr lang="en-US" sz="2800" dirty="0"/>
              <a:t>No Sequestration ICS 2020-2050 = 382,994,195 Mg </a:t>
            </a:r>
            <a:r>
              <a:rPr lang="en-US" sz="2800" dirty="0">
                <a:solidFill>
                  <a:srgbClr val="FF0000"/>
                </a:solidFill>
              </a:rPr>
              <a:t>more met demand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Saved NRB due to the intervention = </a:t>
            </a:r>
            <a:r>
              <a:rPr lang="en-US" sz="2800" b="1" dirty="0">
                <a:solidFill>
                  <a:srgbClr val="FF0000"/>
                </a:solidFill>
              </a:rPr>
              <a:t>-90,086,046 Mg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CC670-79D1-230F-A57F-525EE4175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BCD2A-5294-C3A5-7BE3-02631C15C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25935027-824F-C298-9D9D-9B77D34A05BF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6062F3A8-EDA9-F8DA-72C8-239692627AB1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277148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DE867B-949B-4661-7EF9-BE4EEEA922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E19BC-A1EF-D395-55ED-643F37F1B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compare AGB as a proxy of emissions.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DFBFC-1BA6-DBA6-5EAE-1481E4345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731851"/>
          </a:xfrm>
        </p:spPr>
        <p:txBody>
          <a:bodyPr>
            <a:noAutofit/>
          </a:bodyPr>
          <a:lstStyle/>
          <a:p>
            <a:r>
              <a:rPr lang="en-US" sz="2800" dirty="0"/>
              <a:t>Sequestration </a:t>
            </a:r>
            <a:r>
              <a:rPr lang="en-US" sz="2800" dirty="0" err="1"/>
              <a:t>BaU</a:t>
            </a:r>
            <a:r>
              <a:rPr lang="en-US" sz="2800" dirty="0"/>
              <a:t> 2020-2050 = AGB 2050: 893,426,403 Mg</a:t>
            </a:r>
          </a:p>
          <a:p>
            <a:r>
              <a:rPr lang="en-US" sz="2800" dirty="0"/>
              <a:t>Sequestration ICS 2020-2050 =  AGB 2050: 1,772,947,421 Mg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Gained AGB due to the intervention =  879,521,018 Mg</a:t>
            </a:r>
          </a:p>
          <a:p>
            <a:endParaRPr lang="en-US" sz="2800" dirty="0"/>
          </a:p>
          <a:p>
            <a:r>
              <a:rPr lang="en-US" sz="2800" dirty="0"/>
              <a:t>No Sequestration </a:t>
            </a:r>
            <a:r>
              <a:rPr lang="en-US" sz="2800" dirty="0" err="1"/>
              <a:t>BaU</a:t>
            </a:r>
            <a:r>
              <a:rPr lang="en-US" sz="2800" dirty="0"/>
              <a:t> 2020-2050 = AGB 2050: 387,526,846 Mg</a:t>
            </a:r>
          </a:p>
          <a:p>
            <a:r>
              <a:rPr lang="en-US" sz="2800" dirty="0"/>
              <a:t>No Sequestration ICS 2020-2050 = AGB 2050: 392,377,159 Mg</a:t>
            </a:r>
          </a:p>
          <a:p>
            <a:r>
              <a:rPr lang="en-US" sz="2800" b="1" dirty="0">
                <a:solidFill>
                  <a:srgbClr val="FFFF00"/>
                </a:solidFill>
              </a:rPr>
              <a:t>Gained AGB due to the intervention = 4,850,313 (not relevant, AGB in 2020 is not exactly equal)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14C9F-1AD0-AD07-76C2-F4BB6F922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0034E-E0A3-A7D6-43DA-209C25001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766A7641-F7CD-3D3D-022B-9DB50FE95DD5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ED07AE94-0CA8-1A15-7C06-1309147C568C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37391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5AFD9-00BC-29E6-2526-B6EDBD9BA9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9AA63-3FC1-C041-6D59-EF2F12AD2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Summarizing the wacky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9CC37-D295-4B51-93D9-6CE29D647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731851"/>
          </a:xfrm>
        </p:spPr>
        <p:txBody>
          <a:bodyPr>
            <a:noAutofit/>
          </a:bodyPr>
          <a:lstStyle/>
          <a:p>
            <a:r>
              <a:rPr lang="en-US" sz="2400" dirty="0"/>
              <a:t>Sequestration</a:t>
            </a:r>
          </a:p>
          <a:p>
            <a:r>
              <a:rPr lang="en-US" sz="2400" b="1" dirty="0">
                <a:solidFill>
                  <a:srgbClr val="FFFF00"/>
                </a:solidFill>
              </a:rPr>
              <a:t>Saved NRB due to the intervention = 330,311,228 Mg </a:t>
            </a:r>
          </a:p>
          <a:p>
            <a:r>
              <a:rPr lang="en-US" sz="2400" b="1" dirty="0">
                <a:solidFill>
                  <a:srgbClr val="FFFF00"/>
                </a:solidFill>
              </a:rPr>
              <a:t>Gained AGB due to the intervention =  879,521,018 Mg</a:t>
            </a:r>
          </a:p>
          <a:p>
            <a:r>
              <a:rPr lang="en-US" sz="2400" b="1" dirty="0">
                <a:solidFill>
                  <a:srgbClr val="FFFF00"/>
                </a:solidFill>
              </a:rPr>
              <a:t>Total: 1,209,832,246 </a:t>
            </a:r>
          </a:p>
          <a:p>
            <a:endParaRPr lang="en-US" sz="2400" dirty="0"/>
          </a:p>
          <a:p>
            <a:r>
              <a:rPr lang="en-US" sz="2400" dirty="0"/>
              <a:t>No Sequestration</a:t>
            </a:r>
          </a:p>
          <a:p>
            <a:r>
              <a:rPr lang="en-US" sz="2400" b="1" dirty="0">
                <a:solidFill>
                  <a:srgbClr val="FFFF00"/>
                </a:solidFill>
              </a:rPr>
              <a:t>Saved NRB due to the intervention = </a:t>
            </a:r>
            <a:r>
              <a:rPr lang="en-US" sz="2400" b="1" dirty="0">
                <a:solidFill>
                  <a:srgbClr val="FF0000"/>
                </a:solidFill>
              </a:rPr>
              <a:t>-90,086,046</a:t>
            </a:r>
            <a:r>
              <a:rPr lang="en-US" sz="2400" b="1" dirty="0">
                <a:solidFill>
                  <a:srgbClr val="FFFF00"/>
                </a:solidFill>
              </a:rPr>
              <a:t> Mg</a:t>
            </a:r>
          </a:p>
          <a:p>
            <a:r>
              <a:rPr lang="en-US" sz="2400" b="1" dirty="0">
                <a:solidFill>
                  <a:srgbClr val="FFFF00"/>
                </a:solidFill>
              </a:rPr>
              <a:t>Gained AGB due to the intervention = 4,850,313 Mg</a:t>
            </a:r>
          </a:p>
          <a:p>
            <a:r>
              <a:rPr lang="en-US" sz="2400" b="1" dirty="0">
                <a:solidFill>
                  <a:srgbClr val="FFFF00"/>
                </a:solidFill>
              </a:rPr>
              <a:t>Total: </a:t>
            </a:r>
            <a:r>
              <a:rPr lang="en-US" sz="2400" b="1" dirty="0">
                <a:solidFill>
                  <a:srgbClr val="FF0000"/>
                </a:solidFill>
              </a:rPr>
              <a:t>0 or negative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60573-8F77-3EE2-3107-18E8CA0162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CFCCE-8A02-63C7-A914-E5376716F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C11DA74D-C13D-4386-0D0B-F7E805022F20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7" name="Conector recto 6">
            <a:extLst>
              <a:ext uri="{FF2B5EF4-FFF2-40B4-BE49-F238E27FC236}">
                <a16:creationId xmlns:a16="http://schemas.microsoft.com/office/drawing/2014/main" id="{16418576-F6B8-796F-87D7-EEF7AE302F9A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873845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FBE1F-D88C-1C2D-F3D1-32B6F277F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s-MX"/>
              <a:t>11/02/2025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09D8-9F6B-2A50-6D6D-717EA6264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MX"/>
              <a:t>BeZero training workshop</a:t>
            </a:r>
            <a:endParaRPr lang="es-MX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30D669-2F42-C6B7-2ABF-8F9B8F735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56" y="784660"/>
            <a:ext cx="3969139" cy="41398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47875AC-E3C9-3623-5172-915EDF61B3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908"/>
          <a:stretch/>
        </p:blipFill>
        <p:spPr>
          <a:xfrm>
            <a:off x="4165601" y="784660"/>
            <a:ext cx="7936089" cy="5841130"/>
          </a:xfrm>
          <a:prstGeom prst="rect">
            <a:avLst/>
          </a:prstGeom>
        </p:spPr>
      </p:pic>
      <p:sp>
        <p:nvSpPr>
          <p:cNvPr id="2" name="CuadroTexto 5">
            <a:extLst>
              <a:ext uri="{FF2B5EF4-FFF2-40B4-BE49-F238E27FC236}">
                <a16:creationId xmlns:a16="http://schemas.microsoft.com/office/drawing/2014/main" id="{6B581C5A-E275-8987-E1AE-33FCDC66DE01}"/>
              </a:ext>
            </a:extLst>
          </p:cNvPr>
          <p:cNvSpPr txBox="1"/>
          <p:nvPr/>
        </p:nvSpPr>
        <p:spPr>
          <a:xfrm>
            <a:off x="5467546" y="28575"/>
            <a:ext cx="6667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419" sz="2000" dirty="0" err="1"/>
              <a:t>Ongoing</a:t>
            </a:r>
            <a:r>
              <a:rPr lang="es-419" sz="2000" dirty="0"/>
              <a:t> </a:t>
            </a:r>
            <a:r>
              <a:rPr lang="en-US" sz="2000" dirty="0"/>
              <a:t>research 2025-2026: </a:t>
            </a:r>
            <a:r>
              <a:rPr lang="en-US" sz="2000" dirty="0">
                <a:solidFill>
                  <a:srgbClr val="92D050"/>
                </a:solidFill>
              </a:rPr>
              <a:t>New carbon accounting methods</a:t>
            </a:r>
          </a:p>
          <a:p>
            <a:pPr algn="r"/>
            <a:endParaRPr lang="en-US" sz="2000" dirty="0">
              <a:solidFill>
                <a:srgbClr val="FFC000"/>
              </a:solidFill>
            </a:endParaRPr>
          </a:p>
        </p:txBody>
      </p:sp>
      <p:cxnSp>
        <p:nvCxnSpPr>
          <p:cNvPr id="3" name="Conector recto 6">
            <a:extLst>
              <a:ext uri="{FF2B5EF4-FFF2-40B4-BE49-F238E27FC236}">
                <a16:creationId xmlns:a16="http://schemas.microsoft.com/office/drawing/2014/main" id="{883B19B4-E89C-EC26-FD16-CD2427FC2759}"/>
              </a:ext>
            </a:extLst>
          </p:cNvPr>
          <p:cNvCxnSpPr>
            <a:cxnSpLocks/>
          </p:cNvCxnSpPr>
          <p:nvPr/>
        </p:nvCxnSpPr>
        <p:spPr>
          <a:xfrm>
            <a:off x="5571242" y="433633"/>
            <a:ext cx="6485641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695383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DOfficeLightV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a1" id="{119C853B-DC95-441B-A252-0180BA021938}" vid="{6F75C149-C499-4BD6-8BCF-83DD156E968D}"/>
    </a:ext>
  </a:extLst>
</a:theme>
</file>

<file path=ppt/theme/theme3.xml><?xml version="1.0" encoding="utf-8"?>
<a:theme xmlns:a="http://schemas.openxmlformats.org/drawingml/2006/main" name="Pizarra">
  <a:themeElements>
    <a:clrScheme name="Pizarra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Personalizado 1">
      <a:majorFont>
        <a:latin typeface="Abadi Extra Light"/>
        <a:ea typeface=""/>
        <a:cs typeface=""/>
      </a:majorFont>
      <a:minorFont>
        <a:latin typeface="Abadi Extra Light"/>
        <a:ea typeface=""/>
        <a:cs typeface=""/>
      </a:minorFont>
    </a:fontScheme>
    <a:fmtScheme name="Pizarra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4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9061</TotalTime>
  <Words>1415</Words>
  <Application>Microsoft Office PowerPoint</Application>
  <PresentationFormat>Widescreen</PresentationFormat>
  <Paragraphs>268</Paragraphs>
  <Slides>41</Slides>
  <Notes>2</Notes>
  <HiddenSlides>0</HiddenSlides>
  <MMClips>8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41</vt:i4>
      </vt:variant>
    </vt:vector>
  </HeadingPairs>
  <TitlesOfParts>
    <vt:vector size="50" baseType="lpstr">
      <vt:lpstr>Abadi Extra Light</vt:lpstr>
      <vt:lpstr>Aptos Narrow</vt:lpstr>
      <vt:lpstr>Arial</vt:lpstr>
      <vt:lpstr>Calibri</vt:lpstr>
      <vt:lpstr>Calibri Light</vt:lpstr>
      <vt:lpstr>Wingdings 2</vt:lpstr>
      <vt:lpstr>HDOfficeLightV0</vt:lpstr>
      <vt:lpstr>Tema1</vt:lpstr>
      <vt:lpstr>Pizarra</vt:lpstr>
      <vt:lpstr>On Going Developments 2025 – 2026 Capacity Building Workshop for BeZero</vt:lpstr>
      <vt:lpstr>BeZero’s questions in this presentation</vt:lpstr>
      <vt:lpstr>Summary of ongoing work 2025-2026</vt:lpstr>
      <vt:lpstr>Web-MoFuSS</vt:lpstr>
      <vt:lpstr>Integrate new biomass maps and pixel-based regrowth parameters - research agreement with CTrees and TNC</vt:lpstr>
      <vt:lpstr>Validation</vt:lpstr>
      <vt:lpstr>Observed vs simulated changes in AGB 2010-2020</vt:lpstr>
      <vt:lpstr>Observed vs simulated changes in AGB 2010-2020</vt:lpstr>
      <vt:lpstr>Validation – observed tree cover change helps us to “cap” fRNB</vt:lpstr>
      <vt:lpstr>Example from East Africa</vt:lpstr>
      <vt:lpstr>Example from East Africa</vt:lpstr>
      <vt:lpstr>Kiln Detection</vt:lpstr>
      <vt:lpstr>LULCC beyond forest losses and gains</vt:lpstr>
      <vt:lpstr>PowerPoint Presentation</vt:lpstr>
      <vt:lpstr>Uncertainties in MoFuSS</vt:lpstr>
      <vt:lpstr>Should projects be claiming credits for sequestration?</vt:lpstr>
      <vt:lpstr>1km preliminary results: Caveats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Let’s compare NRB as a proxy of emissions.</vt:lpstr>
      <vt:lpstr>Let’s compare AGB as a proxy of emissions.</vt:lpstr>
      <vt:lpstr>Summarizing</vt:lpstr>
      <vt:lpstr>Not so fast!</vt:lpstr>
      <vt:lpstr>PowerPoint Presentation</vt:lpstr>
      <vt:lpstr>In-depth studies at 100m: moving beyond fNRB and AMS.II.G</vt:lpstr>
      <vt:lpstr>Explanation of BURN fNRB method and differences to MoFuSS?</vt:lpstr>
      <vt:lpstr>Extra slides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Let’s compare NRB as a proxy of emissions.</vt:lpstr>
      <vt:lpstr>Let’s compare AGB as a proxy of emissions.</vt:lpstr>
      <vt:lpstr>Summarizing the wacky scenario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harvest of wood for firewood and charcoal: A driver of environmental degradation?</dc:title>
  <dc:creator>ADRIAN GHILARDI</dc:creator>
  <cp:lastModifiedBy>ADRIAN GHILARDI</cp:lastModifiedBy>
  <cp:revision>225</cp:revision>
  <dcterms:created xsi:type="dcterms:W3CDTF">2019-11-27T14:38:36Z</dcterms:created>
  <dcterms:modified xsi:type="dcterms:W3CDTF">2025-02-11T08:35:19Z</dcterms:modified>
</cp:coreProperties>
</file>