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" ContentType="image/tiff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18" r:id="rId1"/>
    <p:sldMasterId id="2147483790" r:id="rId2"/>
    <p:sldMasterId id="2147483802" r:id="rId3"/>
  </p:sldMasterIdLst>
  <p:notesMasterIdLst>
    <p:notesMasterId r:id="rId36"/>
  </p:notesMasterIdLst>
  <p:sldIdLst>
    <p:sldId id="302" r:id="rId4"/>
    <p:sldId id="624" r:id="rId5"/>
    <p:sldId id="307" r:id="rId6"/>
    <p:sldId id="3030" r:id="rId7"/>
    <p:sldId id="519" r:id="rId8"/>
    <p:sldId id="269" r:id="rId9"/>
    <p:sldId id="270" r:id="rId10"/>
    <p:sldId id="312" r:id="rId11"/>
    <p:sldId id="3032" r:id="rId12"/>
    <p:sldId id="3010" r:id="rId13"/>
    <p:sldId id="3011" r:id="rId14"/>
    <p:sldId id="3013" r:id="rId15"/>
    <p:sldId id="3012" r:id="rId16"/>
    <p:sldId id="3043" r:id="rId17"/>
    <p:sldId id="3022" r:id="rId18"/>
    <p:sldId id="3021" r:id="rId19"/>
    <p:sldId id="3041" r:id="rId20"/>
    <p:sldId id="3042" r:id="rId21"/>
    <p:sldId id="315" r:id="rId22"/>
    <p:sldId id="303" r:id="rId23"/>
    <p:sldId id="616" r:id="rId24"/>
    <p:sldId id="617" r:id="rId25"/>
    <p:sldId id="633" r:id="rId26"/>
    <p:sldId id="693" r:id="rId27"/>
    <p:sldId id="687" r:id="rId28"/>
    <p:sldId id="630" r:id="rId29"/>
    <p:sldId id="691" r:id="rId30"/>
    <p:sldId id="696" r:id="rId31"/>
    <p:sldId id="3037" r:id="rId32"/>
    <p:sldId id="3026" r:id="rId33"/>
    <p:sldId id="619" r:id="rId34"/>
    <p:sldId id="3044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1E51604-7DB2-8527-CD1B-3F33A5EE3943}" name="Rob Bailis" initials="RB" userId="S::rob.bailis@sei.org::f1cd3a2a-2058-4d05-866e-1fee19f49a56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RIAN GHILARDI" initials="AG" lastIdx="1" clrIdx="0">
    <p:extLst>
      <p:ext uri="{19B8F6BF-5375-455C-9EA6-DF929625EA0E}">
        <p15:presenceInfo xmlns:p15="http://schemas.microsoft.com/office/powerpoint/2012/main" userId="b1c545d3008f062b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EA49B"/>
    <a:srgbClr val="7D99A5"/>
    <a:srgbClr val="455A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809" autoAdjust="0"/>
    <p:restoredTop sz="90717" autoAdjust="0"/>
  </p:normalViewPr>
  <p:slideViewPr>
    <p:cSldViewPr snapToGrid="0">
      <p:cViewPr varScale="1">
        <p:scale>
          <a:sx n="80" d="100"/>
          <a:sy n="80" d="100"/>
        </p:scale>
        <p:origin x="533" y="58"/>
      </p:cViewPr>
      <p:guideLst/>
    </p:cSldViewPr>
  </p:slideViewPr>
  <p:notesTextViewPr>
    <p:cViewPr>
      <p:scale>
        <a:sx n="25" d="100"/>
        <a:sy n="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microsoft.com/office/2018/10/relationships/authors" Target="author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6E5AE3-2749-4E4A-B66F-32C78100A1F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ABDE189-EC19-4A33-B9D6-380E9A2C4A27}">
      <dgm:prSet/>
      <dgm:spPr/>
      <dgm:t>
        <a:bodyPr/>
        <a:lstStyle/>
        <a:p>
          <a:r>
            <a:rPr lang="en-US" dirty="0"/>
            <a:t>Should projects be claiming credits for sequestration?</a:t>
          </a:r>
        </a:p>
      </dgm:t>
    </dgm:pt>
    <dgm:pt modelId="{09DEDCDE-2795-49B1-909A-76D6B821B760}" type="sibTrans" cxnId="{A22479DC-FEF2-4DE0-BDEA-0CC75ECF4A5F}">
      <dgm:prSet/>
      <dgm:spPr/>
      <dgm:t>
        <a:bodyPr/>
        <a:lstStyle/>
        <a:p>
          <a:endParaRPr lang="en-US"/>
        </a:p>
      </dgm:t>
    </dgm:pt>
    <dgm:pt modelId="{297F513E-98FE-4292-B236-4DB539A92847}" type="parTrans" cxnId="{A22479DC-FEF2-4DE0-BDEA-0CC75ECF4A5F}">
      <dgm:prSet/>
      <dgm:spPr/>
      <dgm:t>
        <a:bodyPr/>
        <a:lstStyle/>
        <a:p>
          <a:endParaRPr lang="en-US"/>
        </a:p>
      </dgm:t>
    </dgm:pt>
    <dgm:pt modelId="{B4F42C73-1850-4880-8DCD-5BEC5FD3F546}">
      <dgm:prSet/>
      <dgm:spPr/>
      <dgm:t>
        <a:bodyPr/>
        <a:lstStyle/>
        <a:p>
          <a:r>
            <a:rPr lang="en-US" dirty="0"/>
            <a:t>fNRB for households which rely mainly on harvest residue e.g. they have no impact on forest dynamics?</a:t>
          </a:r>
        </a:p>
      </dgm:t>
    </dgm:pt>
    <dgm:pt modelId="{133566A1-C5FB-41A3-AAA9-E82AEB91FC2B}" type="sibTrans" cxnId="{D49C4631-0B56-44B0-B944-665F30FD6AED}">
      <dgm:prSet/>
      <dgm:spPr/>
      <dgm:t>
        <a:bodyPr/>
        <a:lstStyle/>
        <a:p>
          <a:endParaRPr lang="en-US"/>
        </a:p>
      </dgm:t>
    </dgm:pt>
    <dgm:pt modelId="{DE4E7AA3-65C5-44F9-BC9B-A001D9B0C0FB}" type="parTrans" cxnId="{D49C4631-0B56-44B0-B944-665F30FD6AED}">
      <dgm:prSet/>
      <dgm:spPr/>
      <dgm:t>
        <a:bodyPr/>
        <a:lstStyle/>
        <a:p>
          <a:endParaRPr lang="en-US"/>
        </a:p>
      </dgm:t>
    </dgm:pt>
    <dgm:pt modelId="{A84AADBE-E554-40A8-8E51-C23235EF5F46}">
      <dgm:prSet/>
      <dgm:spPr/>
      <dgm:t>
        <a:bodyPr/>
        <a:lstStyle/>
        <a:p>
          <a:r>
            <a:rPr lang="en-US"/>
            <a:t>fNRB for households which don't disclose household locations?</a:t>
          </a:r>
        </a:p>
      </dgm:t>
    </dgm:pt>
    <dgm:pt modelId="{5C527ADB-A0D2-4456-9617-7994A99A3BEB}" type="sibTrans" cxnId="{406181C1-8116-48D1-841A-23064957707C}">
      <dgm:prSet/>
      <dgm:spPr/>
      <dgm:t>
        <a:bodyPr/>
        <a:lstStyle/>
        <a:p>
          <a:endParaRPr lang="en-US"/>
        </a:p>
      </dgm:t>
    </dgm:pt>
    <dgm:pt modelId="{7858166F-E1FB-402E-A976-A0092B5DAB05}" type="parTrans" cxnId="{406181C1-8116-48D1-841A-23064957707C}">
      <dgm:prSet/>
      <dgm:spPr/>
      <dgm:t>
        <a:bodyPr/>
        <a:lstStyle/>
        <a:p>
          <a:endParaRPr lang="en-US"/>
        </a:p>
      </dgm:t>
    </dgm:pt>
    <dgm:pt modelId="{9057CF0A-DA4B-4837-BBB9-6FEEEB4DE6C4}">
      <dgm:prSet/>
      <dgm:spPr/>
      <dgm:t>
        <a:bodyPr/>
        <a:lstStyle/>
        <a:p>
          <a:r>
            <a:rPr lang="en-US" dirty="0"/>
            <a:t>How can you know where fuel is sourced from?</a:t>
          </a:r>
        </a:p>
      </dgm:t>
    </dgm:pt>
    <dgm:pt modelId="{E5DBF3F6-B73C-48EB-8FDC-6844792B80B2}" type="sibTrans" cxnId="{3BC0A65F-171A-4378-9087-8D26720333F9}">
      <dgm:prSet/>
      <dgm:spPr/>
      <dgm:t>
        <a:bodyPr/>
        <a:lstStyle/>
        <a:p>
          <a:endParaRPr lang="en-US"/>
        </a:p>
      </dgm:t>
    </dgm:pt>
    <dgm:pt modelId="{1714D63B-45F1-434C-88A1-04AEE22C4532}" type="parTrans" cxnId="{3BC0A65F-171A-4378-9087-8D26720333F9}">
      <dgm:prSet/>
      <dgm:spPr/>
      <dgm:t>
        <a:bodyPr/>
        <a:lstStyle/>
        <a:p>
          <a:endParaRPr lang="en-US"/>
        </a:p>
      </dgm:t>
    </dgm:pt>
    <dgm:pt modelId="{6DD2608A-1A5E-47E7-86D1-3D241CD6040C}">
      <dgm:prSet/>
      <dgm:spPr/>
      <dgm:t>
        <a:bodyPr/>
        <a:lstStyle/>
        <a:p>
          <a:r>
            <a:rPr lang="en-US" dirty="0"/>
            <a:t>What is the fNRB accuracy for commodity-based fuels like charcoal?</a:t>
          </a:r>
        </a:p>
      </dgm:t>
    </dgm:pt>
    <dgm:pt modelId="{1129E590-CB51-46F6-B6AE-17CB771069F2}" type="sibTrans" cxnId="{554CD49F-FD4C-41AE-A96F-F3363B31CC95}">
      <dgm:prSet/>
      <dgm:spPr/>
      <dgm:t>
        <a:bodyPr/>
        <a:lstStyle/>
        <a:p>
          <a:endParaRPr lang="en-US"/>
        </a:p>
      </dgm:t>
    </dgm:pt>
    <dgm:pt modelId="{650E9116-2222-46C5-9DE1-A88338AD3802}" type="parTrans" cxnId="{554CD49F-FD4C-41AE-A96F-F3363B31CC95}">
      <dgm:prSet/>
      <dgm:spPr/>
      <dgm:t>
        <a:bodyPr/>
        <a:lstStyle/>
        <a:p>
          <a:endParaRPr lang="en-US"/>
        </a:p>
      </dgm:t>
    </dgm:pt>
    <dgm:pt modelId="{5339C4D6-252C-4179-8863-51DD85B88357}">
      <dgm:prSet/>
      <dgm:spPr/>
      <dgm:t>
        <a:bodyPr/>
        <a:lstStyle/>
        <a:p>
          <a:r>
            <a:rPr lang="en-US" dirty="0"/>
            <a:t>Explanation of BURN fNRB method and differences to MoFuSS?</a:t>
          </a:r>
        </a:p>
      </dgm:t>
    </dgm:pt>
    <dgm:pt modelId="{D3A3D12B-672C-4149-894C-0A2708AE97EA}" type="sibTrans" cxnId="{F3CE458E-C50E-43F3-8EEF-7171E3262672}">
      <dgm:prSet/>
      <dgm:spPr/>
      <dgm:t>
        <a:bodyPr/>
        <a:lstStyle/>
        <a:p>
          <a:endParaRPr lang="en-US"/>
        </a:p>
      </dgm:t>
    </dgm:pt>
    <dgm:pt modelId="{20DB2F0F-483A-436C-82EF-20CBE44FD567}" type="parTrans" cxnId="{F3CE458E-C50E-43F3-8EEF-7171E3262672}">
      <dgm:prSet/>
      <dgm:spPr/>
      <dgm:t>
        <a:bodyPr/>
        <a:lstStyle/>
        <a:p>
          <a:endParaRPr lang="en-US"/>
        </a:p>
      </dgm:t>
    </dgm:pt>
    <dgm:pt modelId="{FDA3CBAD-4649-4EE2-84A4-27182C149A94}">
      <dgm:prSet/>
      <dgm:spPr/>
      <dgm:t>
        <a:bodyPr/>
        <a:lstStyle/>
        <a:p>
          <a:r>
            <a:rPr lang="en-US" dirty="0"/>
            <a:t>Tracking differences in fNRB overtime to enhance ratings robustness?</a:t>
          </a:r>
        </a:p>
      </dgm:t>
    </dgm:pt>
    <dgm:pt modelId="{1DB93F26-B7F5-4664-B84E-AA46612DA190}" type="sibTrans" cxnId="{6DB0C539-747B-429C-829E-2109F9180533}">
      <dgm:prSet/>
      <dgm:spPr/>
      <dgm:t>
        <a:bodyPr/>
        <a:lstStyle/>
        <a:p>
          <a:endParaRPr lang="en-US"/>
        </a:p>
      </dgm:t>
    </dgm:pt>
    <dgm:pt modelId="{7D9BA470-65F6-436B-AAF6-60D601D77A22}" type="parTrans" cxnId="{6DB0C539-747B-429C-829E-2109F9180533}">
      <dgm:prSet/>
      <dgm:spPr/>
      <dgm:t>
        <a:bodyPr/>
        <a:lstStyle/>
        <a:p>
          <a:endParaRPr lang="en-US"/>
        </a:p>
      </dgm:t>
    </dgm:pt>
    <dgm:pt modelId="{53658F21-104C-4A5B-8537-5D66F9EF04A3}">
      <dgm:prSet/>
      <dgm:spPr/>
      <dgm:t>
        <a:bodyPr/>
        <a:lstStyle/>
        <a:p>
          <a:r>
            <a:rPr lang="en-US" dirty="0"/>
            <a:t>Should fNRB decrease each year if project is effective?</a:t>
          </a:r>
        </a:p>
      </dgm:t>
    </dgm:pt>
    <dgm:pt modelId="{A6A42481-3640-485E-B704-F9CB06833697}" type="sibTrans" cxnId="{DD19B8A6-9C1D-4944-BB4F-4C2986BC36DB}">
      <dgm:prSet/>
      <dgm:spPr/>
      <dgm:t>
        <a:bodyPr/>
        <a:lstStyle/>
        <a:p>
          <a:endParaRPr lang="en-US"/>
        </a:p>
      </dgm:t>
    </dgm:pt>
    <dgm:pt modelId="{B3EF1CF2-DF3D-4068-8056-F2406DFAAAC9}" type="parTrans" cxnId="{DD19B8A6-9C1D-4944-BB4F-4C2986BC36DB}">
      <dgm:prSet/>
      <dgm:spPr/>
      <dgm:t>
        <a:bodyPr/>
        <a:lstStyle/>
        <a:p>
          <a:endParaRPr lang="en-US"/>
        </a:p>
      </dgm:t>
    </dgm:pt>
    <dgm:pt modelId="{4FA28657-5D89-4A17-AAB2-BCDC01C923D5}" type="pres">
      <dgm:prSet presAssocID="{5F6E5AE3-2749-4E4A-B66F-32C78100A1F8}" presName="diagram" presStyleCnt="0">
        <dgm:presLayoutVars>
          <dgm:dir/>
          <dgm:resizeHandles val="exact"/>
        </dgm:presLayoutVars>
      </dgm:prSet>
      <dgm:spPr/>
    </dgm:pt>
    <dgm:pt modelId="{F7261294-4DFD-45F9-9342-FF3AC4C52E74}" type="pres">
      <dgm:prSet presAssocID="{53658F21-104C-4A5B-8537-5D66F9EF04A3}" presName="node" presStyleLbl="node1" presStyleIdx="0" presStyleCnt="8" custLinFactNeighborX="-126">
        <dgm:presLayoutVars>
          <dgm:bulletEnabled val="1"/>
        </dgm:presLayoutVars>
      </dgm:prSet>
      <dgm:spPr/>
    </dgm:pt>
    <dgm:pt modelId="{15A58026-6481-49AD-8F95-94A38883BA04}" type="pres">
      <dgm:prSet presAssocID="{A6A42481-3640-485E-B704-F9CB06833697}" presName="sibTrans" presStyleCnt="0"/>
      <dgm:spPr/>
    </dgm:pt>
    <dgm:pt modelId="{F8DF0887-91D3-4B0E-AA0A-C8FE9668856B}" type="pres">
      <dgm:prSet presAssocID="{FDA3CBAD-4649-4EE2-84A4-27182C149A94}" presName="node" presStyleLbl="node1" presStyleIdx="1" presStyleCnt="8">
        <dgm:presLayoutVars>
          <dgm:bulletEnabled val="1"/>
        </dgm:presLayoutVars>
      </dgm:prSet>
      <dgm:spPr/>
    </dgm:pt>
    <dgm:pt modelId="{E5C3B3B3-63F3-442A-97EB-24141F513BDD}" type="pres">
      <dgm:prSet presAssocID="{1DB93F26-B7F5-4664-B84E-AA46612DA190}" presName="sibTrans" presStyleCnt="0"/>
      <dgm:spPr/>
    </dgm:pt>
    <dgm:pt modelId="{C9DCE117-9E17-49B0-A466-D5C35EDE4B33}" type="pres">
      <dgm:prSet presAssocID="{5339C4D6-252C-4179-8863-51DD85B88357}" presName="node" presStyleLbl="node1" presStyleIdx="2" presStyleCnt="8">
        <dgm:presLayoutVars>
          <dgm:bulletEnabled val="1"/>
        </dgm:presLayoutVars>
      </dgm:prSet>
      <dgm:spPr/>
    </dgm:pt>
    <dgm:pt modelId="{19BBDDA4-BCD8-411A-9462-172BA4F85FA5}" type="pres">
      <dgm:prSet presAssocID="{D3A3D12B-672C-4149-894C-0A2708AE97EA}" presName="sibTrans" presStyleCnt="0"/>
      <dgm:spPr/>
    </dgm:pt>
    <dgm:pt modelId="{D77E8F9F-DE74-4599-A91F-73E4E3D8F9C0}" type="pres">
      <dgm:prSet presAssocID="{6DD2608A-1A5E-47E7-86D1-3D241CD6040C}" presName="node" presStyleLbl="node1" presStyleIdx="3" presStyleCnt="8">
        <dgm:presLayoutVars>
          <dgm:bulletEnabled val="1"/>
        </dgm:presLayoutVars>
      </dgm:prSet>
      <dgm:spPr/>
    </dgm:pt>
    <dgm:pt modelId="{D1D0F4EF-D0FD-4A79-AE61-74748B42E20B}" type="pres">
      <dgm:prSet presAssocID="{1129E590-CB51-46F6-B6AE-17CB771069F2}" presName="sibTrans" presStyleCnt="0"/>
      <dgm:spPr/>
    </dgm:pt>
    <dgm:pt modelId="{BAC2346A-6D78-4997-ADEF-6EE6E0DEA101}" type="pres">
      <dgm:prSet presAssocID="{9057CF0A-DA4B-4837-BBB9-6FEEEB4DE6C4}" presName="node" presStyleLbl="node1" presStyleIdx="4" presStyleCnt="8">
        <dgm:presLayoutVars>
          <dgm:bulletEnabled val="1"/>
        </dgm:presLayoutVars>
      </dgm:prSet>
      <dgm:spPr/>
    </dgm:pt>
    <dgm:pt modelId="{C60FB04F-FECD-4DB8-9B3F-0745EA40304A}" type="pres">
      <dgm:prSet presAssocID="{E5DBF3F6-B73C-48EB-8FDC-6844792B80B2}" presName="sibTrans" presStyleCnt="0"/>
      <dgm:spPr/>
    </dgm:pt>
    <dgm:pt modelId="{8728F2F0-4794-4C9E-A9A0-FD05AF35384D}" type="pres">
      <dgm:prSet presAssocID="{A84AADBE-E554-40A8-8E51-C23235EF5F46}" presName="node" presStyleLbl="node1" presStyleIdx="5" presStyleCnt="8">
        <dgm:presLayoutVars>
          <dgm:bulletEnabled val="1"/>
        </dgm:presLayoutVars>
      </dgm:prSet>
      <dgm:spPr/>
    </dgm:pt>
    <dgm:pt modelId="{9C113A99-C4AF-4664-80F4-03FFD0571484}" type="pres">
      <dgm:prSet presAssocID="{5C527ADB-A0D2-4456-9617-7994A99A3BEB}" presName="sibTrans" presStyleCnt="0"/>
      <dgm:spPr/>
    </dgm:pt>
    <dgm:pt modelId="{445DC9CA-48AC-418D-B154-E484D21FC1CA}" type="pres">
      <dgm:prSet presAssocID="{B4F42C73-1850-4880-8DCD-5BEC5FD3F546}" presName="node" presStyleLbl="node1" presStyleIdx="6" presStyleCnt="8">
        <dgm:presLayoutVars>
          <dgm:bulletEnabled val="1"/>
        </dgm:presLayoutVars>
      </dgm:prSet>
      <dgm:spPr/>
    </dgm:pt>
    <dgm:pt modelId="{F8CB09B1-4726-494C-91EA-C09C901DC73D}" type="pres">
      <dgm:prSet presAssocID="{133566A1-C5FB-41A3-AAA9-E82AEB91FC2B}" presName="sibTrans" presStyleCnt="0"/>
      <dgm:spPr/>
    </dgm:pt>
    <dgm:pt modelId="{66EDB053-70ED-4275-A93F-BC20E70B56E0}" type="pres">
      <dgm:prSet presAssocID="{8ABDE189-EC19-4A33-B9D6-380E9A2C4A27}" presName="node" presStyleLbl="node1" presStyleIdx="7" presStyleCnt="8">
        <dgm:presLayoutVars>
          <dgm:bulletEnabled val="1"/>
        </dgm:presLayoutVars>
      </dgm:prSet>
      <dgm:spPr/>
    </dgm:pt>
  </dgm:ptLst>
  <dgm:cxnLst>
    <dgm:cxn modelId="{BF1F632B-6DDE-4760-98E1-4B4F8CA7CFE5}" type="presOf" srcId="{A84AADBE-E554-40A8-8E51-C23235EF5F46}" destId="{8728F2F0-4794-4C9E-A9A0-FD05AF35384D}" srcOrd="0" destOrd="0" presId="urn:microsoft.com/office/officeart/2005/8/layout/default"/>
    <dgm:cxn modelId="{D49C4631-0B56-44B0-B944-665F30FD6AED}" srcId="{5F6E5AE3-2749-4E4A-B66F-32C78100A1F8}" destId="{B4F42C73-1850-4880-8DCD-5BEC5FD3F546}" srcOrd="6" destOrd="0" parTransId="{DE4E7AA3-65C5-44F9-BC9B-A001D9B0C0FB}" sibTransId="{133566A1-C5FB-41A3-AAA9-E82AEB91FC2B}"/>
    <dgm:cxn modelId="{6DB0C539-747B-429C-829E-2109F9180533}" srcId="{5F6E5AE3-2749-4E4A-B66F-32C78100A1F8}" destId="{FDA3CBAD-4649-4EE2-84A4-27182C149A94}" srcOrd="1" destOrd="0" parTransId="{7D9BA470-65F6-436B-AAF6-60D601D77A22}" sibTransId="{1DB93F26-B7F5-4664-B84E-AA46612DA190}"/>
    <dgm:cxn modelId="{3BC0A65F-171A-4378-9087-8D26720333F9}" srcId="{5F6E5AE3-2749-4E4A-B66F-32C78100A1F8}" destId="{9057CF0A-DA4B-4837-BBB9-6FEEEB4DE6C4}" srcOrd="4" destOrd="0" parTransId="{1714D63B-45F1-434C-88A1-04AEE22C4532}" sibTransId="{E5DBF3F6-B73C-48EB-8FDC-6844792B80B2}"/>
    <dgm:cxn modelId="{1F63157B-B2A3-4803-AC87-3B649F5987B7}" type="presOf" srcId="{5F6E5AE3-2749-4E4A-B66F-32C78100A1F8}" destId="{4FA28657-5D89-4A17-AAB2-BCDC01C923D5}" srcOrd="0" destOrd="0" presId="urn:microsoft.com/office/officeart/2005/8/layout/default"/>
    <dgm:cxn modelId="{F3CE458E-C50E-43F3-8EEF-7171E3262672}" srcId="{5F6E5AE3-2749-4E4A-B66F-32C78100A1F8}" destId="{5339C4D6-252C-4179-8863-51DD85B88357}" srcOrd="2" destOrd="0" parTransId="{20DB2F0F-483A-436C-82EF-20CBE44FD567}" sibTransId="{D3A3D12B-672C-4149-894C-0A2708AE97EA}"/>
    <dgm:cxn modelId="{554CD49F-FD4C-41AE-A96F-F3363B31CC95}" srcId="{5F6E5AE3-2749-4E4A-B66F-32C78100A1F8}" destId="{6DD2608A-1A5E-47E7-86D1-3D241CD6040C}" srcOrd="3" destOrd="0" parTransId="{650E9116-2222-46C5-9DE1-A88338AD3802}" sibTransId="{1129E590-CB51-46F6-B6AE-17CB771069F2}"/>
    <dgm:cxn modelId="{DD19B8A6-9C1D-4944-BB4F-4C2986BC36DB}" srcId="{5F6E5AE3-2749-4E4A-B66F-32C78100A1F8}" destId="{53658F21-104C-4A5B-8537-5D66F9EF04A3}" srcOrd="0" destOrd="0" parTransId="{B3EF1CF2-DF3D-4068-8056-F2406DFAAAC9}" sibTransId="{A6A42481-3640-485E-B704-F9CB06833697}"/>
    <dgm:cxn modelId="{A2D922B0-A909-4DB3-B20A-B3B211842F61}" type="presOf" srcId="{6DD2608A-1A5E-47E7-86D1-3D241CD6040C}" destId="{D77E8F9F-DE74-4599-A91F-73E4E3D8F9C0}" srcOrd="0" destOrd="0" presId="urn:microsoft.com/office/officeart/2005/8/layout/default"/>
    <dgm:cxn modelId="{45DF27BE-7DF3-4982-BEAA-07ECEE1AEC07}" type="presOf" srcId="{5339C4D6-252C-4179-8863-51DD85B88357}" destId="{C9DCE117-9E17-49B0-A466-D5C35EDE4B33}" srcOrd="0" destOrd="0" presId="urn:microsoft.com/office/officeart/2005/8/layout/default"/>
    <dgm:cxn modelId="{406181C1-8116-48D1-841A-23064957707C}" srcId="{5F6E5AE3-2749-4E4A-B66F-32C78100A1F8}" destId="{A84AADBE-E554-40A8-8E51-C23235EF5F46}" srcOrd="5" destOrd="0" parTransId="{7858166F-E1FB-402E-A976-A0092B5DAB05}" sibTransId="{5C527ADB-A0D2-4456-9617-7994A99A3BEB}"/>
    <dgm:cxn modelId="{EB0660C8-BD70-4567-A8E4-51A5C9C89AE9}" type="presOf" srcId="{B4F42C73-1850-4880-8DCD-5BEC5FD3F546}" destId="{445DC9CA-48AC-418D-B154-E484D21FC1CA}" srcOrd="0" destOrd="0" presId="urn:microsoft.com/office/officeart/2005/8/layout/default"/>
    <dgm:cxn modelId="{74BAC9D2-D069-46A2-BE2C-B184DF237C2F}" type="presOf" srcId="{8ABDE189-EC19-4A33-B9D6-380E9A2C4A27}" destId="{66EDB053-70ED-4275-A93F-BC20E70B56E0}" srcOrd="0" destOrd="0" presId="urn:microsoft.com/office/officeart/2005/8/layout/default"/>
    <dgm:cxn modelId="{A22479DC-FEF2-4DE0-BDEA-0CC75ECF4A5F}" srcId="{5F6E5AE3-2749-4E4A-B66F-32C78100A1F8}" destId="{8ABDE189-EC19-4A33-B9D6-380E9A2C4A27}" srcOrd="7" destOrd="0" parTransId="{297F513E-98FE-4292-B236-4DB539A92847}" sibTransId="{09DEDCDE-2795-49B1-909A-76D6B821B760}"/>
    <dgm:cxn modelId="{E28A03E3-27A8-4F0B-AABD-F46ECDCFA2AA}" type="presOf" srcId="{FDA3CBAD-4649-4EE2-84A4-27182C149A94}" destId="{F8DF0887-91D3-4B0E-AA0A-C8FE9668856B}" srcOrd="0" destOrd="0" presId="urn:microsoft.com/office/officeart/2005/8/layout/default"/>
    <dgm:cxn modelId="{8A0E14EA-15AB-4C54-BD94-E16C47B82B57}" type="presOf" srcId="{53658F21-104C-4A5B-8537-5D66F9EF04A3}" destId="{F7261294-4DFD-45F9-9342-FF3AC4C52E74}" srcOrd="0" destOrd="0" presId="urn:microsoft.com/office/officeart/2005/8/layout/default"/>
    <dgm:cxn modelId="{4D4F28EA-6CAF-406C-A55F-7D4A0C174287}" type="presOf" srcId="{9057CF0A-DA4B-4837-BBB9-6FEEEB4DE6C4}" destId="{BAC2346A-6D78-4997-ADEF-6EE6E0DEA101}" srcOrd="0" destOrd="0" presId="urn:microsoft.com/office/officeart/2005/8/layout/default"/>
    <dgm:cxn modelId="{30EA52EA-35D8-4A41-8038-9566B8844FD3}" type="presParOf" srcId="{4FA28657-5D89-4A17-AAB2-BCDC01C923D5}" destId="{F7261294-4DFD-45F9-9342-FF3AC4C52E74}" srcOrd="0" destOrd="0" presId="urn:microsoft.com/office/officeart/2005/8/layout/default"/>
    <dgm:cxn modelId="{ECE4FE55-DD1E-4C13-8E47-D7BAD1316F38}" type="presParOf" srcId="{4FA28657-5D89-4A17-AAB2-BCDC01C923D5}" destId="{15A58026-6481-49AD-8F95-94A38883BA04}" srcOrd="1" destOrd="0" presId="urn:microsoft.com/office/officeart/2005/8/layout/default"/>
    <dgm:cxn modelId="{B98FBFA6-7131-4D16-8122-9FC2A635C4F7}" type="presParOf" srcId="{4FA28657-5D89-4A17-AAB2-BCDC01C923D5}" destId="{F8DF0887-91D3-4B0E-AA0A-C8FE9668856B}" srcOrd="2" destOrd="0" presId="urn:microsoft.com/office/officeart/2005/8/layout/default"/>
    <dgm:cxn modelId="{E82AA080-5A3F-46F5-AA72-98427F619FB5}" type="presParOf" srcId="{4FA28657-5D89-4A17-AAB2-BCDC01C923D5}" destId="{E5C3B3B3-63F3-442A-97EB-24141F513BDD}" srcOrd="3" destOrd="0" presId="urn:microsoft.com/office/officeart/2005/8/layout/default"/>
    <dgm:cxn modelId="{0A0EC280-CE25-4D74-827C-194F4E379373}" type="presParOf" srcId="{4FA28657-5D89-4A17-AAB2-BCDC01C923D5}" destId="{C9DCE117-9E17-49B0-A466-D5C35EDE4B33}" srcOrd="4" destOrd="0" presId="urn:microsoft.com/office/officeart/2005/8/layout/default"/>
    <dgm:cxn modelId="{A94D0F25-54E3-47D4-B578-F5EA2B007611}" type="presParOf" srcId="{4FA28657-5D89-4A17-AAB2-BCDC01C923D5}" destId="{19BBDDA4-BCD8-411A-9462-172BA4F85FA5}" srcOrd="5" destOrd="0" presId="urn:microsoft.com/office/officeart/2005/8/layout/default"/>
    <dgm:cxn modelId="{BCC53DCB-0CBC-418D-A192-1864FA7E0F26}" type="presParOf" srcId="{4FA28657-5D89-4A17-AAB2-BCDC01C923D5}" destId="{D77E8F9F-DE74-4599-A91F-73E4E3D8F9C0}" srcOrd="6" destOrd="0" presId="urn:microsoft.com/office/officeart/2005/8/layout/default"/>
    <dgm:cxn modelId="{82642626-70EF-4363-AC8C-053BB487A359}" type="presParOf" srcId="{4FA28657-5D89-4A17-AAB2-BCDC01C923D5}" destId="{D1D0F4EF-D0FD-4A79-AE61-74748B42E20B}" srcOrd="7" destOrd="0" presId="urn:microsoft.com/office/officeart/2005/8/layout/default"/>
    <dgm:cxn modelId="{D1C342ED-5035-4F93-A236-8AA228F3C30D}" type="presParOf" srcId="{4FA28657-5D89-4A17-AAB2-BCDC01C923D5}" destId="{BAC2346A-6D78-4997-ADEF-6EE6E0DEA101}" srcOrd="8" destOrd="0" presId="urn:microsoft.com/office/officeart/2005/8/layout/default"/>
    <dgm:cxn modelId="{43A50403-61C6-471F-8ACE-6EB2787F5E84}" type="presParOf" srcId="{4FA28657-5D89-4A17-AAB2-BCDC01C923D5}" destId="{C60FB04F-FECD-4DB8-9B3F-0745EA40304A}" srcOrd="9" destOrd="0" presId="urn:microsoft.com/office/officeart/2005/8/layout/default"/>
    <dgm:cxn modelId="{AC4F5BB4-CDE6-47DD-97E3-590FD2FA0B50}" type="presParOf" srcId="{4FA28657-5D89-4A17-AAB2-BCDC01C923D5}" destId="{8728F2F0-4794-4C9E-A9A0-FD05AF35384D}" srcOrd="10" destOrd="0" presId="urn:microsoft.com/office/officeart/2005/8/layout/default"/>
    <dgm:cxn modelId="{9A530B67-263D-4B1C-92B8-0B4569FE3007}" type="presParOf" srcId="{4FA28657-5D89-4A17-AAB2-BCDC01C923D5}" destId="{9C113A99-C4AF-4664-80F4-03FFD0571484}" srcOrd="11" destOrd="0" presId="urn:microsoft.com/office/officeart/2005/8/layout/default"/>
    <dgm:cxn modelId="{CA6FEADE-605D-420C-B25F-65E98FA1B7E9}" type="presParOf" srcId="{4FA28657-5D89-4A17-AAB2-BCDC01C923D5}" destId="{445DC9CA-48AC-418D-B154-E484D21FC1CA}" srcOrd="12" destOrd="0" presId="urn:microsoft.com/office/officeart/2005/8/layout/default"/>
    <dgm:cxn modelId="{742C9C84-898B-4972-AEC0-8225FA5A2A39}" type="presParOf" srcId="{4FA28657-5D89-4A17-AAB2-BCDC01C923D5}" destId="{F8CB09B1-4726-494C-91EA-C09C901DC73D}" srcOrd="13" destOrd="0" presId="urn:microsoft.com/office/officeart/2005/8/layout/default"/>
    <dgm:cxn modelId="{5D8D555A-5404-4487-BD32-C198D087455F}" type="presParOf" srcId="{4FA28657-5D89-4A17-AAB2-BCDC01C923D5}" destId="{66EDB053-70ED-4275-A93F-BC20E70B56E0}" srcOrd="14" destOrd="0" presId="urn:microsoft.com/office/officeart/2005/8/layout/defaul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261294-4DFD-45F9-9342-FF3AC4C52E74}">
      <dsp:nvSpPr>
        <dsp:cNvPr id="0" name=""/>
        <dsp:cNvSpPr/>
      </dsp:nvSpPr>
      <dsp:spPr>
        <a:xfrm>
          <a:off x="1" y="465188"/>
          <a:ext cx="2406440" cy="14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Should fNRB decrease each year if project is effective?</a:t>
          </a:r>
        </a:p>
      </dsp:txBody>
      <dsp:txXfrm>
        <a:off x="1" y="465188"/>
        <a:ext cx="2406440" cy="1443864"/>
      </dsp:txXfrm>
    </dsp:sp>
    <dsp:sp modelId="{F8DF0887-91D3-4B0E-AA0A-C8FE9668856B}">
      <dsp:nvSpPr>
        <dsp:cNvPr id="0" name=""/>
        <dsp:cNvSpPr/>
      </dsp:nvSpPr>
      <dsp:spPr>
        <a:xfrm>
          <a:off x="2650118" y="465188"/>
          <a:ext cx="2406440" cy="14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Tracking differences in fNRB overtime to enhance ratings robustness?</a:t>
          </a:r>
        </a:p>
      </dsp:txBody>
      <dsp:txXfrm>
        <a:off x="2650118" y="465188"/>
        <a:ext cx="2406440" cy="1443864"/>
      </dsp:txXfrm>
    </dsp:sp>
    <dsp:sp modelId="{C9DCE117-9E17-49B0-A466-D5C35EDE4B33}">
      <dsp:nvSpPr>
        <dsp:cNvPr id="0" name=""/>
        <dsp:cNvSpPr/>
      </dsp:nvSpPr>
      <dsp:spPr>
        <a:xfrm>
          <a:off x="5297203" y="465188"/>
          <a:ext cx="2406440" cy="14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Explanation of BURN fNRB method and differences to MoFuSS?</a:t>
          </a:r>
        </a:p>
      </dsp:txBody>
      <dsp:txXfrm>
        <a:off x="5297203" y="465188"/>
        <a:ext cx="2406440" cy="1443864"/>
      </dsp:txXfrm>
    </dsp:sp>
    <dsp:sp modelId="{D77E8F9F-DE74-4599-A91F-73E4E3D8F9C0}">
      <dsp:nvSpPr>
        <dsp:cNvPr id="0" name=""/>
        <dsp:cNvSpPr/>
      </dsp:nvSpPr>
      <dsp:spPr>
        <a:xfrm>
          <a:off x="7944287" y="465188"/>
          <a:ext cx="2406440" cy="14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What is the fNRB accuracy for commodity-based fuels like charcoal?</a:t>
          </a:r>
        </a:p>
      </dsp:txBody>
      <dsp:txXfrm>
        <a:off x="7944287" y="465188"/>
        <a:ext cx="2406440" cy="1443864"/>
      </dsp:txXfrm>
    </dsp:sp>
    <dsp:sp modelId="{BAC2346A-6D78-4997-ADEF-6EE6E0DEA101}">
      <dsp:nvSpPr>
        <dsp:cNvPr id="0" name=""/>
        <dsp:cNvSpPr/>
      </dsp:nvSpPr>
      <dsp:spPr>
        <a:xfrm>
          <a:off x="3033" y="2149697"/>
          <a:ext cx="2406440" cy="14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How can you know where fuel is sourced from?</a:t>
          </a:r>
        </a:p>
      </dsp:txBody>
      <dsp:txXfrm>
        <a:off x="3033" y="2149697"/>
        <a:ext cx="2406440" cy="1443864"/>
      </dsp:txXfrm>
    </dsp:sp>
    <dsp:sp modelId="{8728F2F0-4794-4C9E-A9A0-FD05AF35384D}">
      <dsp:nvSpPr>
        <dsp:cNvPr id="0" name=""/>
        <dsp:cNvSpPr/>
      </dsp:nvSpPr>
      <dsp:spPr>
        <a:xfrm>
          <a:off x="2650118" y="2149697"/>
          <a:ext cx="2406440" cy="14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fNRB for households which don't disclose household locations?</a:t>
          </a:r>
        </a:p>
      </dsp:txBody>
      <dsp:txXfrm>
        <a:off x="2650118" y="2149697"/>
        <a:ext cx="2406440" cy="1443864"/>
      </dsp:txXfrm>
    </dsp:sp>
    <dsp:sp modelId="{445DC9CA-48AC-418D-B154-E484D21FC1CA}">
      <dsp:nvSpPr>
        <dsp:cNvPr id="0" name=""/>
        <dsp:cNvSpPr/>
      </dsp:nvSpPr>
      <dsp:spPr>
        <a:xfrm>
          <a:off x="5297203" y="2149697"/>
          <a:ext cx="2406440" cy="14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fNRB for households which rely mainly on harvest residue e.g. they have no impact on forest dynamics?</a:t>
          </a:r>
        </a:p>
      </dsp:txBody>
      <dsp:txXfrm>
        <a:off x="5297203" y="2149697"/>
        <a:ext cx="2406440" cy="1443864"/>
      </dsp:txXfrm>
    </dsp:sp>
    <dsp:sp modelId="{66EDB053-70ED-4275-A93F-BC20E70B56E0}">
      <dsp:nvSpPr>
        <dsp:cNvPr id="0" name=""/>
        <dsp:cNvSpPr/>
      </dsp:nvSpPr>
      <dsp:spPr>
        <a:xfrm>
          <a:off x="7944287" y="2149697"/>
          <a:ext cx="2406440" cy="14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Should projects be claiming credits for sequestration?</a:t>
          </a:r>
        </a:p>
      </dsp:txBody>
      <dsp:txXfrm>
        <a:off x="7944287" y="2149697"/>
        <a:ext cx="2406440" cy="14438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MX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3ADAFC-062C-4FAE-980E-ABBBC6CAE62B}" type="datetimeFigureOut">
              <a:rPr lang="es-MX" smtClean="0"/>
              <a:t>11/02/2025</a:t>
            </a:fld>
            <a:endParaRPr lang="es-MX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MX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MX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23EC71-FF9A-4880-B0CF-F503C7E200AB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4864503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3EC71-FF9A-4880-B0CF-F503C7E200AB}" type="slidenum">
              <a:rPr lang="es-MX" smtClean="0"/>
              <a:t>6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736623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4530"/>
            <a:ext cx="9144000" cy="2387600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s-ES"/>
              <a:t>Haga clic para editar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24928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312462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12423"/>
            <a:ext cx="10515600" cy="2851208"/>
          </a:xfrm>
        </p:spPr>
        <p:txBody>
          <a:bodyPr anchor="b">
            <a:normAutofit/>
          </a:bodyPr>
          <a:lstStyle>
            <a:lvl1pPr>
              <a:defRPr sz="60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52633"/>
            <a:ext cx="105156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5703636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5127" y="1828800"/>
            <a:ext cx="5181600" cy="4351337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8800"/>
            <a:ext cx="5181600" cy="4351337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7596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681850"/>
            <a:ext cx="5156200" cy="825699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5127" y="2507550"/>
            <a:ext cx="5156200" cy="3680525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851"/>
            <a:ext cx="5181601" cy="825698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7550"/>
            <a:ext cx="5181601" cy="3680525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237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791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784778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197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399"/>
            <a:ext cx="3931920" cy="3810001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961721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400"/>
            <a:ext cx="3931920" cy="38100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813177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11726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0362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0362"/>
            <a:ext cx="7734300" cy="5811837"/>
          </a:xfrm>
        </p:spPr>
        <p:txBody>
          <a:bodyPr vert="eaVer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6838935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4530"/>
            <a:ext cx="9144000" cy="2387600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s-ES"/>
              <a:t>Haga clic para editar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2915893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3603718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12423"/>
            <a:ext cx="10515600" cy="2851208"/>
          </a:xfrm>
        </p:spPr>
        <p:txBody>
          <a:bodyPr anchor="b">
            <a:normAutofit/>
          </a:bodyPr>
          <a:lstStyle>
            <a:lvl1pPr>
              <a:defRPr sz="60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52633"/>
            <a:ext cx="105156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7690542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5127" y="1828800"/>
            <a:ext cx="5181600" cy="4351337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8800"/>
            <a:ext cx="5181600" cy="4351337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9241636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681850"/>
            <a:ext cx="5156200" cy="825699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5127" y="2507550"/>
            <a:ext cx="5156200" cy="3680525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851"/>
            <a:ext cx="5181601" cy="825698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7550"/>
            <a:ext cx="5181601" cy="3680525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1393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2541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1808212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197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399"/>
            <a:ext cx="3931920" cy="3810001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4710828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400"/>
            <a:ext cx="3931920" cy="38100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1246582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5557519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0362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0362"/>
            <a:ext cx="7734300" cy="5811837"/>
          </a:xfrm>
        </p:spPr>
        <p:txBody>
          <a:bodyPr vert="eaVer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7219055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editar el estilo de subtítulo del patrón</a:t>
            </a:r>
            <a:endParaRPr lang="en-US" dirty="0"/>
          </a:p>
        </p:txBody>
      </p:sp>
      <p:sp>
        <p:nvSpPr>
          <p:cNvPr id="7" name="Título 6">
            <a:extLst>
              <a:ext uri="{FF2B5EF4-FFF2-40B4-BE49-F238E27FC236}">
                <a16:creationId xmlns:a16="http://schemas.microsoft.com/office/drawing/2014/main" id="{B2D8D81B-B9B9-47E3-8CB8-2CDC56E73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5F1F8DE1-6956-44F3-8C20-F4A5DD9DEB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388100"/>
            <a:ext cx="2743200" cy="365125"/>
          </a:xfrm>
          <a:prstGeom prst="rect">
            <a:avLst/>
          </a:prstGeo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C744C678-032C-41AB-A683-A109D26C0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388100"/>
            <a:ext cx="6672865" cy="365125"/>
          </a:xfrm>
          <a:prstGeom prst="rect">
            <a:avLst/>
          </a:prstGeo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3AFEBEF4-9951-43EF-BF5A-7AF9D2B3B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388100"/>
            <a:ext cx="753545" cy="365125"/>
          </a:xfrm>
          <a:prstGeom prst="rect">
            <a:avLst/>
          </a:prstGeo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1997118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editar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1979882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80508512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0B2FB02-F237-4B28-97B2-EC90998CB6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7012A7E-101B-4A39-9F84-F47F80C65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CDFBE31-91CA-4E04-AE4F-98D645987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82149670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85B43015-1BA7-44BD-B509-694B94B5BEE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CFCE723-A104-4DB4-B0B4-F8AFDC7EA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CB8ED01-1C82-4BA0-8EB8-C621E6575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3436853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B41C8862-F915-4448-90BF-7E4264CD5D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AEB8196C-F5BF-48EC-B7DF-6EBA2B7B6F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1723E9C2-2E48-4716-B5DC-EA687E4E3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4543134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0217A5FF-2413-4E98-8AB8-4C5CBDCEA26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F866CB2-8049-449D-AA44-CC8198253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148AA23-A9C2-4119-AC23-890CB1BA3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2356724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0B33A1F-D95D-411C-9EC6-CA0E9D33D7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0529D2F-97CD-4554-A5B8-A89862993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AB00766-7C14-4D72-B8FB-EB3CC86C2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9061924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CE12B035-D128-4B6B-80D8-C156630325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FE44DD44-241D-4070-A8E9-164345AFA1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FD20747-5F6D-4075-99CC-064695F84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1096290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B0A0F5C0-99E7-4462-8375-5BA9F6C2B0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ACD304FC-4B3C-4A93-BA09-820B0BC31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91516C3E-3C10-4506-A38D-90F66BB62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81121333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n panorámic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930F2ECD-0592-4DFE-9B6E-377EA25467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D78342B4-D442-45FB-A869-0EB796BBB2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FC5704D4-0F8F-46F3-8DAE-3914175D4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6870434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89D1094B-65E4-46DC-ADEA-345E12C775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34782554-83EE-4FE9-8731-923C958C7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2346BFFF-503D-4CD1-8FF9-1D4A7F23F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3753815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B4DD4FFA-25C0-4EFD-9C13-66F5E6BC92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A072FDC8-FD06-4505-80D7-35556348D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0ABE3D38-33F9-4018-8E37-E0EBEEDA9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44088372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3FA39040-4078-4B26-B5B2-B5A8448861B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F921648B-9039-4B1C-962C-8680D4700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4D37A34-0EDD-46D0-82C8-7A4A2D322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598670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umn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D602DA7C-A2FD-4337-BCF4-59D3F79301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CD884D1A-C239-49AA-9168-A47A779AC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039CC24-E0FB-472B-8792-04BD7B69C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419120912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umna de image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0D6001E1-D3A5-4ADB-A874-1E415E74C6F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28" name="Footer Placeholder 4">
            <a:extLst>
              <a:ext uri="{FF2B5EF4-FFF2-40B4-BE49-F238E27FC236}">
                <a16:creationId xmlns:a16="http://schemas.microsoft.com/office/drawing/2014/main" id="{8BDBD73E-DAAF-4E86-B537-091935452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29" name="Slide Number Placeholder 5">
            <a:extLst>
              <a:ext uri="{FF2B5EF4-FFF2-40B4-BE49-F238E27FC236}">
                <a16:creationId xmlns:a16="http://schemas.microsoft.com/office/drawing/2014/main" id="{0E2FB4B6-E5E8-4BC3-AAC2-DF3A2BD5C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77040264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0B63C64-C8AF-4014-8390-76F4F60172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B327798-CB3F-4DF5-8A44-A4717C984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F93A2C6B-1F1B-48FC-A2CC-6BF5F9015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421490138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1A2E8B6-D00D-4F96-B5C5-C62D60CC33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1A7D65D-F0B3-4DFE-AD60-2B6B8B54A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B532D04-3B5F-4DC7-A4F5-8E75DD16A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36284810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editar el estilo de subtítulo del patrón</a:t>
            </a:r>
            <a:endParaRPr lang="en-US" dirty="0"/>
          </a:p>
        </p:txBody>
      </p:sp>
      <p:sp>
        <p:nvSpPr>
          <p:cNvPr id="7" name="Título 6">
            <a:extLst>
              <a:ext uri="{FF2B5EF4-FFF2-40B4-BE49-F238E27FC236}">
                <a16:creationId xmlns:a16="http://schemas.microsoft.com/office/drawing/2014/main" id="{B2D8D81B-B9B9-47E3-8CB8-2CDC56E73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5F1F8DE1-6956-44F3-8C20-F4A5DD9DEB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388100"/>
            <a:ext cx="2743200" cy="365125"/>
          </a:xfrm>
          <a:prstGeom prst="rect">
            <a:avLst/>
          </a:prstGeo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C744C678-032C-41AB-A683-A109D26C0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388100"/>
            <a:ext cx="6672865" cy="365125"/>
          </a:xfrm>
          <a:prstGeom prst="rect">
            <a:avLst/>
          </a:prstGeo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3AFEBEF4-9951-43EF-BF5A-7AF9D2B3B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388100"/>
            <a:ext cx="753545" cy="365125"/>
          </a:xfrm>
          <a:prstGeom prst="rect">
            <a:avLst/>
          </a:prstGeo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405352985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EC179B-A958-8D48-AABF-99373509FE5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09600" y="1759283"/>
            <a:ext cx="10972800" cy="4445281"/>
          </a:xfrm>
        </p:spPr>
        <p:txBody>
          <a:bodyPr/>
          <a:lstStyle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165600" y="649030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rgbClr val="005374"/>
                </a:solidFill>
                <a:latin typeface="+mn-lt"/>
              </a:defRPr>
            </a:lvl1pPr>
          </a:lstStyle>
          <a:p>
            <a:r>
              <a:rPr lang="en-US"/>
              <a:t>BeZero training workshop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234567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Singl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736" y="368301"/>
            <a:ext cx="11040533" cy="7112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40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2" hasCustomPrompt="1"/>
          </p:nvPr>
        </p:nvSpPr>
        <p:spPr>
          <a:xfrm>
            <a:off x="575736" y="1416652"/>
            <a:ext cx="11040533" cy="482739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</a:defRPr>
            </a:lvl1pPr>
            <a:lvl2pPr marL="800100" indent="-3429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Wingdings" pitchFamily="2" charset="2"/>
              <a:buChar char="§"/>
              <a:defRPr sz="2800">
                <a:solidFill>
                  <a:schemeClr val="bg1">
                    <a:lumMod val="50000"/>
                  </a:schemeClr>
                </a:solidFill>
              </a:defRPr>
            </a:lvl2pPr>
            <a:lvl3pPr marL="1257300" indent="-3429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3pPr>
            <a:lvl4pPr marL="1657350" indent="-28575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.AppleSystemUIFont"/>
              <a:buChar char="-"/>
              <a:defRPr sz="2000">
                <a:solidFill>
                  <a:schemeClr val="bg1">
                    <a:lumMod val="50000"/>
                  </a:schemeClr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6EA3E5-55BD-5546-A774-CF444853D97C}"/>
              </a:ext>
            </a:extLst>
          </p:cNvPr>
          <p:cNvSpPr txBox="1"/>
          <p:nvPr userDrawn="1"/>
        </p:nvSpPr>
        <p:spPr>
          <a:xfrm>
            <a:off x="11066993" y="6557681"/>
            <a:ext cx="10134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fld id="{9ED3126B-7436-AD49-81DE-62612FB5163C}" type="datetime3">
              <a:rPr lang="en-US" sz="1200" smtClean="0">
                <a:solidFill>
                  <a:schemeClr val="bg1">
                    <a:lumMod val="50000"/>
                  </a:schemeClr>
                </a:solidFill>
              </a:rPr>
              <a:t>11 February 2025</a:t>
            </a:fld>
            <a:endParaRPr lang="en-US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808C490-FEE7-024D-AA58-9830B32C0B6F}"/>
              </a:ext>
            </a:extLst>
          </p:cNvPr>
          <p:cNvSpPr txBox="1"/>
          <p:nvPr userDrawn="1"/>
        </p:nvSpPr>
        <p:spPr>
          <a:xfrm>
            <a:off x="43518" y="6586672"/>
            <a:ext cx="3674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fld id="{DA0CA48A-3B7E-F74A-87D0-C6F183D5F8EA}" type="slidenum">
              <a:rPr lang="en-US" sz="1200" smtClean="0">
                <a:solidFill>
                  <a:schemeClr val="bg1">
                    <a:lumMod val="50000"/>
                  </a:schemeClr>
                </a:solidFill>
              </a:rPr>
              <a:t>‹#›</a:t>
            </a:fld>
            <a:endParaRPr lang="en-US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39E14E8-4D03-F845-9764-1144792708DB}"/>
              </a:ext>
            </a:extLst>
          </p:cNvPr>
          <p:cNvCxnSpPr/>
          <p:nvPr userDrawn="1"/>
        </p:nvCxnSpPr>
        <p:spPr>
          <a:xfrm>
            <a:off x="575736" y="1248076"/>
            <a:ext cx="11040533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96713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4088">
          <p15:clr>
            <a:srgbClr val="FBAE40"/>
          </p15:clr>
        </p15:guide>
        <p15:guide id="2" pos="363">
          <p15:clr>
            <a:srgbClr val="FBAE40"/>
          </p15:clr>
        </p15:guide>
        <p15:guide id="3" pos="7317">
          <p15:clr>
            <a:srgbClr val="FBAE40"/>
          </p15:clr>
        </p15:guide>
        <p15:guide id="4" orient="horz" pos="232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1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26.xml"/><Relationship Id="rId21" Type="http://schemas.openxmlformats.org/officeDocument/2006/relationships/theme" Target="../theme/theme3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17" Type="http://schemas.openxmlformats.org/officeDocument/2006/relationships/slideLayout" Target="../slideLayouts/slideLayout40.xml"/><Relationship Id="rId2" Type="http://schemas.openxmlformats.org/officeDocument/2006/relationships/slideLayout" Target="../slideLayouts/slideLayout25.xml"/><Relationship Id="rId16" Type="http://schemas.openxmlformats.org/officeDocument/2006/relationships/slideLayout" Target="../slideLayouts/slideLayout39.xml"/><Relationship Id="rId20" Type="http://schemas.openxmlformats.org/officeDocument/2006/relationships/slideLayout" Target="../slideLayouts/slideLayout43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33.xml"/><Relationship Id="rId19" Type="http://schemas.openxmlformats.org/officeDocument/2006/relationships/slideLayout" Target="../slideLayouts/slideLayout42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5127" y="365760"/>
            <a:ext cx="10515600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828800"/>
            <a:ext cx="1051560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s-MX"/>
              <a:t>BeZero training workshop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75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016628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</p:sldLayoutIdLst>
  <p:hf sldNum="0"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 2" pitchFamily="18" charset="2"/>
        <a:buChar char="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5127" y="365760"/>
            <a:ext cx="10515600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828800"/>
            <a:ext cx="1051560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s-MX"/>
              <a:t>BeZero training workshop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75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562496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  <p:sldLayoutId id="2147483731" r:id="rId12"/>
  </p:sldLayoutIdLst>
  <p:hf sldNum="0"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 2" pitchFamily="18" charset="2"/>
        <a:buChar char="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es-MX"/>
              <a:t>BeZero training workshop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7247434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8" r:id="rId6"/>
    <p:sldLayoutId id="2147483809" r:id="rId7"/>
    <p:sldLayoutId id="2147483810" r:id="rId8"/>
    <p:sldLayoutId id="2147483811" r:id="rId9"/>
    <p:sldLayoutId id="2147483812" r:id="rId10"/>
    <p:sldLayoutId id="2147483813" r:id="rId11"/>
    <p:sldLayoutId id="2147483814" r:id="rId12"/>
    <p:sldLayoutId id="2147483815" r:id="rId13"/>
    <p:sldLayoutId id="2147483816" r:id="rId14"/>
    <p:sldLayoutId id="2147483817" r:id="rId15"/>
    <p:sldLayoutId id="2147483818" r:id="rId16"/>
    <p:sldLayoutId id="2147483819" r:id="rId17"/>
    <p:sldLayoutId id="2147483820" r:id="rId18"/>
    <p:sldLayoutId id="2147483821" r:id="rId19"/>
    <p:sldLayoutId id="2147483822" r:id="rId20"/>
  </p:sldLayoutIdLst>
  <p:hf sldNum="0" hdr="0"/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5.png"/><Relationship Id="rId18" Type="http://schemas.openxmlformats.org/officeDocument/2006/relationships/image" Target="../media/image20.png"/><Relationship Id="rId26" Type="http://schemas.openxmlformats.org/officeDocument/2006/relationships/image" Target="../media/image28.jpg"/><Relationship Id="rId3" Type="http://schemas.microsoft.com/office/2007/relationships/hdphoto" Target="../media/hdphoto1.wdp"/><Relationship Id="rId21" Type="http://schemas.openxmlformats.org/officeDocument/2006/relationships/image" Target="../media/image23.png"/><Relationship Id="rId34" Type="http://schemas.microsoft.com/office/2007/relationships/hdphoto" Target="../media/hdphoto5.wdp"/><Relationship Id="rId7" Type="http://schemas.openxmlformats.org/officeDocument/2006/relationships/image" Target="../media/image10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33" Type="http://schemas.openxmlformats.org/officeDocument/2006/relationships/image" Target="../media/image33.png"/><Relationship Id="rId2" Type="http://schemas.openxmlformats.org/officeDocument/2006/relationships/image" Target="../media/image6.png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31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9.png"/><Relationship Id="rId11" Type="http://schemas.microsoft.com/office/2007/relationships/hdphoto" Target="../media/hdphoto2.wdp"/><Relationship Id="rId24" Type="http://schemas.openxmlformats.org/officeDocument/2006/relationships/image" Target="../media/image26.png"/><Relationship Id="rId32" Type="http://schemas.microsoft.com/office/2007/relationships/hdphoto" Target="../media/hdphoto4.wdp"/><Relationship Id="rId5" Type="http://schemas.openxmlformats.org/officeDocument/2006/relationships/image" Target="../media/image8.png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30.png"/><Relationship Id="rId36" Type="http://schemas.openxmlformats.org/officeDocument/2006/relationships/hyperlink" Target="https://meet.google.com/ocj-yzur-uws" TargetMode="External"/><Relationship Id="rId10" Type="http://schemas.openxmlformats.org/officeDocument/2006/relationships/image" Target="../media/image13.png"/><Relationship Id="rId19" Type="http://schemas.openxmlformats.org/officeDocument/2006/relationships/image" Target="../media/image21.png"/><Relationship Id="rId31" Type="http://schemas.openxmlformats.org/officeDocument/2006/relationships/image" Target="../media/image32.png"/><Relationship Id="rId4" Type="http://schemas.openxmlformats.org/officeDocument/2006/relationships/image" Target="../media/image7.png"/><Relationship Id="rId9" Type="http://schemas.openxmlformats.org/officeDocument/2006/relationships/image" Target="../media/image12.svg"/><Relationship Id="rId14" Type="http://schemas.openxmlformats.org/officeDocument/2006/relationships/image" Target="../media/image16.png"/><Relationship Id="rId22" Type="http://schemas.openxmlformats.org/officeDocument/2006/relationships/image" Target="../media/image24.png"/><Relationship Id="rId27" Type="http://schemas.openxmlformats.org/officeDocument/2006/relationships/image" Target="../media/image29.png"/><Relationship Id="rId30" Type="http://schemas.microsoft.com/office/2007/relationships/hdphoto" Target="../media/hdphoto3.wdp"/><Relationship Id="rId35" Type="http://schemas.openxmlformats.org/officeDocument/2006/relationships/hyperlink" Target="https://wegp.unam.mx/courses/BeZero2025" TargetMode="External"/><Relationship Id="rId8" Type="http://schemas.openxmlformats.org/officeDocument/2006/relationships/image" Target="../media/image1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diagramLayout" Target="../diagrams/layout1.xml"/><Relationship Id="rId7" Type="http://schemas.openxmlformats.org/officeDocument/2006/relationships/image" Target="../media/image3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10" Type="http://schemas.openxmlformats.org/officeDocument/2006/relationships/image" Target="../media/image41.png"/><Relationship Id="rId4" Type="http://schemas.openxmlformats.org/officeDocument/2006/relationships/image" Target="../media/image35.gif"/><Relationship Id="rId9" Type="http://schemas.openxmlformats.org/officeDocument/2006/relationships/image" Target="../media/image4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4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46.pn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tiff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4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5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58.png"/><Relationship Id="rId5" Type="http://schemas.openxmlformats.org/officeDocument/2006/relationships/image" Target="../media/image53.png"/><Relationship Id="rId4" Type="http://schemas.openxmlformats.org/officeDocument/2006/relationships/image" Target="../media/image5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61.png"/><Relationship Id="rId4" Type="http://schemas.openxmlformats.org/officeDocument/2006/relationships/image" Target="../media/image5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63.png"/><Relationship Id="rId4" Type="http://schemas.openxmlformats.org/officeDocument/2006/relationships/image" Target="../media/image5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65.emf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jpe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81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4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8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7" Type="http://schemas.openxmlformats.org/officeDocument/2006/relationships/image" Target="../media/image92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91.png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3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tiff"/><Relationship Id="rId2" Type="http://schemas.openxmlformats.org/officeDocument/2006/relationships/image" Target="../media/image100.tif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02.tif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05.png"/><Relationship Id="rId5" Type="http://schemas.openxmlformats.org/officeDocument/2006/relationships/image" Target="../media/image104.png"/><Relationship Id="rId4" Type="http://schemas.openxmlformats.org/officeDocument/2006/relationships/image" Target="../media/image10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5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5.jpeg"/><Relationship Id="rId3" Type="http://schemas.openxmlformats.org/officeDocument/2006/relationships/image" Target="../media/image110.jpeg"/><Relationship Id="rId7" Type="http://schemas.openxmlformats.org/officeDocument/2006/relationships/image" Target="../media/image114.jpeg"/><Relationship Id="rId12" Type="http://schemas.openxmlformats.org/officeDocument/2006/relationships/image" Target="../media/image119.jpg"/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113.jpeg"/><Relationship Id="rId11" Type="http://schemas.openxmlformats.org/officeDocument/2006/relationships/image" Target="../media/image118.jpg"/><Relationship Id="rId5" Type="http://schemas.openxmlformats.org/officeDocument/2006/relationships/image" Target="../media/image112.jpeg"/><Relationship Id="rId10" Type="http://schemas.openxmlformats.org/officeDocument/2006/relationships/image" Target="../media/image117.jpg"/><Relationship Id="rId4" Type="http://schemas.openxmlformats.org/officeDocument/2006/relationships/image" Target="../media/image111.jpeg"/><Relationship Id="rId9" Type="http://schemas.openxmlformats.org/officeDocument/2006/relationships/image" Target="../media/image116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2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mofuss.unam.mx/" TargetMode="Externa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3 Imagen"/>
          <p:cNvPicPr>
            <a:picLocks noChangeAspect="1"/>
          </p:cNvPicPr>
          <p:nvPr/>
        </p:nvPicPr>
        <p:blipFill rotWithShape="1">
          <a:blip r:embed="rId2">
            <a:alphaModFix amt="1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44" t="44850" r="6624"/>
          <a:stretch/>
        </p:blipFill>
        <p:spPr>
          <a:xfrm>
            <a:off x="0" y="0"/>
            <a:ext cx="12192000" cy="5817472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13BC77DC-28DE-463D-B60F-D1559AEDAA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3059" y="1823966"/>
            <a:ext cx="9633527" cy="1604757"/>
          </a:xfrm>
        </p:spPr>
        <p:txBody>
          <a:bodyPr>
            <a:noAutofit/>
          </a:bodyPr>
          <a:lstStyle/>
          <a:p>
            <a:r>
              <a:rPr lang="en-US" sz="4500" b="1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Inside MoFuSS: </a:t>
            </a:r>
            <a:br>
              <a:rPr lang="en-US" sz="4500" b="1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</a:br>
            <a:r>
              <a:rPr lang="en-US" sz="4500" b="1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How the model works?</a:t>
            </a:r>
            <a:br>
              <a:rPr lang="en-US" sz="4500" b="1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</a:br>
            <a:r>
              <a:rPr lang="en-US" sz="2800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Capacity Building Workshop for </a:t>
            </a:r>
            <a:r>
              <a:rPr lang="en-US" sz="2800" dirty="0" err="1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BeZero</a:t>
            </a:r>
            <a:endParaRPr lang="es-MX" sz="2800" b="1" i="1" dirty="0">
              <a:solidFill>
                <a:schemeClr val="tx1">
                  <a:lumMod val="85000"/>
                </a:schemeClr>
              </a:solidFill>
              <a:latin typeface="Abadi Extra Light" panose="020B0204020104020204" pitchFamily="34" charset="0"/>
            </a:endParaRP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72F63D8B-0BF0-4A18-A5EE-74F1C323A37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09" y="150536"/>
            <a:ext cx="2028130" cy="972597"/>
          </a:xfrm>
          <a:prstGeom prst="rect">
            <a:avLst/>
          </a:prstGeom>
        </p:spPr>
      </p:pic>
      <p:pic>
        <p:nvPicPr>
          <p:cNvPr id="6" name="Picture 6" descr="Image result for c3 unam transparente">
            <a:extLst>
              <a:ext uri="{FF2B5EF4-FFF2-40B4-BE49-F238E27FC236}">
                <a16:creationId xmlns:a16="http://schemas.microsoft.com/office/drawing/2014/main" id="{535A1B1F-C12D-7D9A-BDCF-76B816CC5B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100059" y="240911"/>
            <a:ext cx="1985652" cy="709162"/>
          </a:xfrm>
          <a:prstGeom prst="rect">
            <a:avLst/>
          </a:prstGeom>
          <a:noFill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DC045F99-F98F-4052-47BA-D3C493EAFFA9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78859" y="172336"/>
            <a:ext cx="2377319" cy="838474"/>
          </a:xfrm>
          <a:prstGeom prst="rect">
            <a:avLst/>
          </a:prstGeom>
        </p:spPr>
      </p:pic>
      <p:pic>
        <p:nvPicPr>
          <p:cNvPr id="13" name="Picture 12" descr="A black background with red and green text&#10;&#10;Description automatically generated with low confidence">
            <a:extLst>
              <a:ext uri="{FF2B5EF4-FFF2-40B4-BE49-F238E27FC236}">
                <a16:creationId xmlns:a16="http://schemas.microsoft.com/office/drawing/2014/main" id="{DE441B31-55AD-2EFA-2CE4-1BBC29D710E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7091" y="107750"/>
            <a:ext cx="3603853" cy="973039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90D8D832-3FF6-6CF3-BF9D-37241A59320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194459" y="285483"/>
            <a:ext cx="2438074" cy="703144"/>
          </a:xfrm>
          <a:prstGeom prst="rect">
            <a:avLst/>
          </a:prstGeom>
        </p:spPr>
      </p:pic>
      <p:grpSp>
        <p:nvGrpSpPr>
          <p:cNvPr id="101" name="Group 100">
            <a:extLst>
              <a:ext uri="{FF2B5EF4-FFF2-40B4-BE49-F238E27FC236}">
                <a16:creationId xmlns:a16="http://schemas.microsoft.com/office/drawing/2014/main" id="{4820E5D2-AA44-4350-9AC4-A4144801AE67}"/>
              </a:ext>
            </a:extLst>
          </p:cNvPr>
          <p:cNvGrpSpPr/>
          <p:nvPr/>
        </p:nvGrpSpPr>
        <p:grpSpPr>
          <a:xfrm>
            <a:off x="63810" y="3568928"/>
            <a:ext cx="12128190" cy="2532280"/>
            <a:chOff x="945584" y="12120743"/>
            <a:chExt cx="15480771" cy="3893367"/>
          </a:xfrm>
        </p:grpSpPr>
        <p:pic>
          <p:nvPicPr>
            <p:cNvPr id="191" name="Imagen 190"/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46" l="9804" r="89706">
                          <a14:foregroundMark x1="56699" y1="11765" x2="56046" y2="32516"/>
                          <a14:foregroundMark x1="42810" y1="38235" x2="47876" y2="40686"/>
                          <a14:foregroundMark x1="80556" y1="35621" x2="82516" y2="69608"/>
                          <a14:backgroundMark x1="71732" y1="29412" x2="70425" y2="43791"/>
                          <a14:backgroundMark x1="45261" y1="33824" x2="52778" y2="40033"/>
                          <a14:backgroundMark x1="65523" y1="47059" x2="65523" y2="4705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8023" y="14107533"/>
              <a:ext cx="1279837" cy="1279837"/>
            </a:xfrm>
            <a:prstGeom prst="rect">
              <a:avLst/>
            </a:prstGeom>
          </p:spPr>
        </p:pic>
        <p:pic>
          <p:nvPicPr>
            <p:cNvPr id="102" name="Google Shape;141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4140059" y="14861991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03" name="Google Shape;177;gbd574e7d0b_1_372"/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6346370" y="13447013"/>
              <a:ext cx="2721455" cy="200763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04" name="Google Shape;177;gbd574e7d0b_1_372"/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6756485" y="12884386"/>
              <a:ext cx="2721455" cy="200763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05" name="Google Shape;136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9390197" y="14566701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06" name="Google Shape;141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945584" y="14847638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07" name="Google Shape;141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1307309" y="14684594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08" name="Google Shape;141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2877164" y="14583822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09" name="Google Shape;141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3509680" y="14335828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0" name="Google Shape;141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2131549" y="14305429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1" name="Google Shape;177;gbd574e7d0b_1_372"/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13209905" y="13137486"/>
              <a:ext cx="2721455" cy="200763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2" name="Google Shape;128;gbd574e7d0b_1_372" descr="Imagen que contiene grande, hecho, cama, hecho de madera&#10;&#10;Descripción generada automáticamente"/>
            <p:cNvPicPr preferRelativeResize="0"/>
            <p:nvPr/>
          </p:nvPicPr>
          <p:blipFill rotWithShape="1">
            <a:blip r:embed="rId14">
              <a:alphaModFix/>
            </a:blip>
            <a:srcRect/>
            <a:stretch/>
          </p:blipFill>
          <p:spPr>
            <a:xfrm>
              <a:off x="13385155" y="13787010"/>
              <a:ext cx="2713442" cy="1966207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3" name="Google Shape;136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8660575" y="14156739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4" name="Google Shape;141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4649477" y="14056854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5" name="Google Shape;143;gbd574e7d0b_1_372" descr="Una planta con hojas verdes&#10;&#10;Descripción generada automáticamente"/>
            <p:cNvPicPr preferRelativeResize="0"/>
            <p:nvPr/>
          </p:nvPicPr>
          <p:blipFill rotWithShape="1">
            <a:blip r:embed="rId15">
              <a:alphaModFix/>
            </a:blip>
            <a:srcRect/>
            <a:stretch/>
          </p:blipFill>
          <p:spPr>
            <a:xfrm>
              <a:off x="9661079" y="14526915"/>
              <a:ext cx="363058" cy="385850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6" name="Google Shape;146;gbd574e7d0b_1_372"/>
            <p:cNvPicPr preferRelativeResize="0"/>
            <p:nvPr/>
          </p:nvPicPr>
          <p:blipFill rotWithShape="1">
            <a:blip r:embed="rId16">
              <a:alphaModFix/>
            </a:blip>
            <a:srcRect/>
            <a:stretch/>
          </p:blipFill>
          <p:spPr>
            <a:xfrm>
              <a:off x="9758925" y="14261078"/>
              <a:ext cx="699499" cy="684077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7" name="Google Shape;147;gbd574e7d0b_1_372"/>
            <p:cNvPicPr preferRelativeResize="0"/>
            <p:nvPr/>
          </p:nvPicPr>
          <p:blipFill rotWithShape="1">
            <a:blip r:embed="rId17">
              <a:alphaModFix/>
            </a:blip>
            <a:srcRect/>
            <a:stretch/>
          </p:blipFill>
          <p:spPr>
            <a:xfrm>
              <a:off x="2553382" y="12633940"/>
              <a:ext cx="2794209" cy="2299030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8" name="Google Shape;148;gbd574e7d0b_1_372"/>
            <p:cNvPicPr preferRelativeResize="0"/>
            <p:nvPr/>
          </p:nvPicPr>
          <p:blipFill rotWithShape="1">
            <a:blip r:embed="rId18">
              <a:alphaModFix/>
            </a:blip>
            <a:srcRect/>
            <a:stretch/>
          </p:blipFill>
          <p:spPr>
            <a:xfrm>
              <a:off x="4434982" y="13163268"/>
              <a:ext cx="1120937" cy="1750401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9" name="Google Shape;149;gbd574e7d0b_1_372"/>
            <p:cNvPicPr preferRelativeResize="0"/>
            <p:nvPr/>
          </p:nvPicPr>
          <p:blipFill rotWithShape="1">
            <a:blip r:embed="rId19">
              <a:alphaModFix/>
            </a:blip>
            <a:srcRect/>
            <a:stretch/>
          </p:blipFill>
          <p:spPr>
            <a:xfrm>
              <a:off x="2322063" y="12295092"/>
              <a:ext cx="1537729" cy="2612008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0" name="Google Shape;156;gbd574e7d0b_1_372"/>
            <p:cNvPicPr preferRelativeResize="0"/>
            <p:nvPr/>
          </p:nvPicPr>
          <p:blipFill rotWithShape="1">
            <a:blip r:embed="rId20">
              <a:alphaModFix/>
            </a:blip>
            <a:srcRect/>
            <a:stretch/>
          </p:blipFill>
          <p:spPr>
            <a:xfrm>
              <a:off x="11192175" y="14181367"/>
              <a:ext cx="1253663" cy="1120391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1" name="Google Shape;167;gbd574e7d0b_1_372"/>
            <p:cNvPicPr preferRelativeResize="0"/>
            <p:nvPr/>
          </p:nvPicPr>
          <p:blipFill rotWithShape="1">
            <a:blip r:embed="rId21">
              <a:alphaModFix/>
            </a:blip>
            <a:srcRect/>
            <a:stretch/>
          </p:blipFill>
          <p:spPr>
            <a:xfrm flipH="1">
              <a:off x="6917377" y="14216509"/>
              <a:ext cx="312923" cy="766734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2" name="Google Shape;173;gbd574e7d0b_1_372"/>
            <p:cNvPicPr preferRelativeResize="0"/>
            <p:nvPr/>
          </p:nvPicPr>
          <p:blipFill rotWithShape="1">
            <a:blip r:embed="rId22">
              <a:alphaModFix/>
            </a:blip>
            <a:srcRect/>
            <a:stretch/>
          </p:blipFill>
          <p:spPr>
            <a:xfrm>
              <a:off x="3614050" y="12617933"/>
              <a:ext cx="2931928" cy="2210834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3" name="Google Shape;174;gbd574e7d0b_1_372"/>
            <p:cNvPicPr preferRelativeResize="0"/>
            <p:nvPr/>
          </p:nvPicPr>
          <p:blipFill rotWithShape="1">
            <a:blip r:embed="rId23">
              <a:alphaModFix/>
            </a:blip>
            <a:srcRect/>
            <a:stretch/>
          </p:blipFill>
          <p:spPr>
            <a:xfrm>
              <a:off x="1481920" y="12120743"/>
              <a:ext cx="3519970" cy="2862503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4" name="Google Shape;173;gbd574e7d0b_1_372"/>
            <p:cNvPicPr preferRelativeResize="0"/>
            <p:nvPr/>
          </p:nvPicPr>
          <p:blipFill rotWithShape="1">
            <a:blip r:embed="rId22">
              <a:alphaModFix/>
            </a:blip>
            <a:srcRect/>
            <a:stretch/>
          </p:blipFill>
          <p:spPr>
            <a:xfrm>
              <a:off x="4858592" y="13010524"/>
              <a:ext cx="2931928" cy="2210834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5" name="Google Shape;173;gbd574e7d0b_1_372"/>
            <p:cNvPicPr preferRelativeResize="0"/>
            <p:nvPr/>
          </p:nvPicPr>
          <p:blipFill rotWithShape="1">
            <a:blip r:embed="rId22">
              <a:alphaModFix/>
            </a:blip>
            <a:srcRect/>
            <a:stretch/>
          </p:blipFill>
          <p:spPr>
            <a:xfrm>
              <a:off x="3321008" y="13163266"/>
              <a:ext cx="2931928" cy="2210834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6" name="Google Shape;174;gbd574e7d0b_1_372"/>
            <p:cNvPicPr preferRelativeResize="0"/>
            <p:nvPr/>
          </p:nvPicPr>
          <p:blipFill rotWithShape="1">
            <a:blip r:embed="rId23">
              <a:alphaModFix/>
            </a:blip>
            <a:srcRect/>
            <a:stretch/>
          </p:blipFill>
          <p:spPr>
            <a:xfrm>
              <a:off x="2009433" y="12957807"/>
              <a:ext cx="3519969" cy="2862503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7" name="Google Shape;174;gbd574e7d0b_1_372"/>
            <p:cNvPicPr preferRelativeResize="0"/>
            <p:nvPr/>
          </p:nvPicPr>
          <p:blipFill rotWithShape="1">
            <a:blip r:embed="rId23">
              <a:alphaModFix/>
            </a:blip>
            <a:srcRect/>
            <a:stretch/>
          </p:blipFill>
          <p:spPr>
            <a:xfrm>
              <a:off x="4468801" y="13095668"/>
              <a:ext cx="3519970" cy="2862503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8" name="Google Shape;136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8029362" y="14406034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9" name="Google Shape;177;gbd574e7d0b_1_372"/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7309556" y="13132722"/>
              <a:ext cx="2721455" cy="200763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30" name="Google Shape;177;gbd574e7d0b_1_372"/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13704900" y="13224409"/>
              <a:ext cx="2721455" cy="200763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31" name="Google Shape;177;gbd574e7d0b_1_372"/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6274806" y="13511883"/>
              <a:ext cx="2721455" cy="200763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32" name="Google Shape;177;gbd574e7d0b_1_372"/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12907589" y="12747663"/>
              <a:ext cx="2721455" cy="200763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80" name="Google Shape;136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 flipH="1">
              <a:off x="11512738" y="14790063"/>
              <a:ext cx="4749201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33" name="Google Shape;178;gbd574e7d0b_1_372"/>
            <p:cNvPicPr preferRelativeResize="0"/>
            <p:nvPr/>
          </p:nvPicPr>
          <p:blipFill rotWithShape="1">
            <a:blip r:embed="rId24">
              <a:alphaModFix/>
            </a:blip>
            <a:srcRect/>
            <a:stretch/>
          </p:blipFill>
          <p:spPr>
            <a:xfrm>
              <a:off x="14365653" y="15021647"/>
              <a:ext cx="185142" cy="191652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34" name="Google Shape;179;gbd574e7d0b_1_372"/>
            <p:cNvPicPr preferRelativeResize="0"/>
            <p:nvPr/>
          </p:nvPicPr>
          <p:blipFill rotWithShape="1">
            <a:blip r:embed="rId24">
              <a:alphaModFix/>
            </a:blip>
            <a:srcRect/>
            <a:stretch/>
          </p:blipFill>
          <p:spPr>
            <a:xfrm>
              <a:off x="14098074" y="15146674"/>
              <a:ext cx="185142" cy="191652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83" name="Google Shape;162;gbd574e7d0b_1_372" descr="Imagen que contiene cerca, nieve, niño, competencia de atletismo&#10;&#10;Descripción generada automáticamente"/>
            <p:cNvPicPr preferRelativeResize="0"/>
            <p:nvPr/>
          </p:nvPicPr>
          <p:blipFill rotWithShape="1">
            <a:blip r:embed="rId25">
              <a:alphaModFix/>
            </a:blip>
            <a:srcRect/>
            <a:stretch/>
          </p:blipFill>
          <p:spPr>
            <a:xfrm>
              <a:off x="14668417" y="14733558"/>
              <a:ext cx="760154" cy="826231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35" name="Google Shape;180;gbd574e7d0b_1_372"/>
            <p:cNvPicPr preferRelativeResize="0"/>
            <p:nvPr/>
          </p:nvPicPr>
          <p:blipFill rotWithShape="1">
            <a:blip r:embed="rId24">
              <a:alphaModFix/>
            </a:blip>
            <a:srcRect/>
            <a:stretch/>
          </p:blipFill>
          <p:spPr>
            <a:xfrm>
              <a:off x="14632097" y="15037605"/>
              <a:ext cx="185142" cy="191652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36" name="Google Shape;181;gbd574e7d0b_1_372"/>
            <p:cNvPicPr preferRelativeResize="0"/>
            <p:nvPr/>
          </p:nvPicPr>
          <p:blipFill rotWithShape="1">
            <a:blip r:embed="rId24">
              <a:alphaModFix/>
            </a:blip>
            <a:srcRect/>
            <a:stretch/>
          </p:blipFill>
          <p:spPr>
            <a:xfrm>
              <a:off x="14455552" y="15144119"/>
              <a:ext cx="185142" cy="191652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87" name="Imagen 186"/>
            <p:cNvPicPr>
              <a:picLocks noChangeAspect="1"/>
            </p:cNvPicPr>
            <p:nvPr/>
          </p:nvPicPr>
          <p:blipFill>
            <a:blip r:embed="rId26">
              <a:clrChange>
                <a:clrFrom>
                  <a:srgbClr val="F7F7F7"/>
                </a:clrFrom>
                <a:clrTo>
                  <a:srgbClr val="F7F7F7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8273" y="15114354"/>
              <a:ext cx="1184641" cy="454876"/>
            </a:xfrm>
            <a:prstGeom prst="rect">
              <a:avLst/>
            </a:prstGeom>
          </p:spPr>
        </p:pic>
        <p:pic>
          <p:nvPicPr>
            <p:cNvPr id="181" name="Google Shape;160;gbd574e7d0b_1_372" descr="Imagen que contiene hombre, sostener, oscuro, mujer&#10;&#10;Descripción generada automáticamente"/>
            <p:cNvPicPr preferRelativeResize="0"/>
            <p:nvPr/>
          </p:nvPicPr>
          <p:blipFill rotWithShape="1">
            <a:blip r:embed="rId27">
              <a:alphaModFix/>
            </a:blip>
            <a:srcRect/>
            <a:stretch/>
          </p:blipFill>
          <p:spPr>
            <a:xfrm>
              <a:off x="13343269" y="14583824"/>
              <a:ext cx="1197122" cy="1006247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82" name="Google Shape;159;gbd574e7d0b_1_372" descr="Imagen que contiene paraguas, sombrero&#10;&#10;Descripción generada automáticamente"/>
            <p:cNvPicPr preferRelativeResize="0"/>
            <p:nvPr/>
          </p:nvPicPr>
          <p:blipFill rotWithShape="1">
            <a:blip r:embed="rId28">
              <a:alphaModFix/>
            </a:blip>
            <a:srcRect/>
            <a:stretch/>
          </p:blipFill>
          <p:spPr>
            <a:xfrm>
              <a:off x="13912887" y="14584348"/>
              <a:ext cx="383081" cy="777734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88" name="Imagen 187"/>
            <p:cNvPicPr>
              <a:picLocks noChangeAspect="1"/>
            </p:cNvPicPr>
            <p:nvPr/>
          </p:nvPicPr>
          <p:blipFill>
            <a:blip r:embed="rId29">
              <a:extLst>
                <a:ext uri="{BEBA8EAE-BF5A-486C-A8C5-ECC9F3942E4B}">
                  <a14:imgProps xmlns:a14="http://schemas.microsoft.com/office/drawing/2010/main">
                    <a14:imgLayer r:embed="rId30">
                      <a14:imgEffect>
                        <a14:backgroundRemoval t="2930" b="99512" l="2343" r="98829">
                          <a14:foregroundMark x1="44949" y1="93848" x2="44949" y2="96289"/>
                          <a14:backgroundMark x1="79356" y1="54590" x2="95168" y2="40820"/>
                          <a14:backgroundMark x1="11274" y1="49902" x2="13031" y2="55176"/>
                          <a14:backgroundMark x1="24597" y1="50195" x2="20791" y2="53613"/>
                          <a14:backgroundMark x1="87116" y1="38867" x2="87116" y2="38867"/>
                          <a14:backgroundMark x1="84041" y1="41797" x2="88873" y2="3789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82587" y="14733961"/>
              <a:ext cx="669325" cy="1003497"/>
            </a:xfrm>
            <a:prstGeom prst="rect">
              <a:avLst/>
            </a:prstGeom>
          </p:spPr>
        </p:pic>
        <p:pic>
          <p:nvPicPr>
            <p:cNvPr id="192" name="Imagen 191"/>
            <p:cNvPicPr>
              <a:picLocks noChangeAspect="1"/>
            </p:cNvPicPr>
            <p:nvPr/>
          </p:nvPicPr>
          <p:blipFill>
            <a:blip r:embed="rId31">
              <a:extLst>
                <a:ext uri="{BEBA8EAE-BF5A-486C-A8C5-ECC9F3942E4B}">
                  <a14:imgProps xmlns:a14="http://schemas.microsoft.com/office/drawing/2010/main">
                    <a14:imgLayer r:embed="rId32">
                      <a14:imgEffect>
                        <a14:backgroundRemoval t="2699" b="100000" l="1440" r="98360">
                          <a14:foregroundMark x1="34000" y1="25855" x2="34000" y2="25855"/>
                          <a14:backgroundMark x1="79920" y1="67127" x2="94760" y2="70006"/>
                          <a14:backgroundMark x1="82040" y1="69526" x2="92840" y2="83143"/>
                          <a14:backgroundMark x1="15040" y1="78944" x2="21640" y2="65867"/>
                          <a14:backgroundMark x1="3520" y1="70606" x2="5600" y2="81584"/>
                          <a14:backgroundMark x1="15360" y1="84703" x2="17120" y2="77924"/>
                          <a14:backgroundMark x1="94240" y1="81584" x2="97400" y2="74745"/>
                          <a14:backgroundMark x1="94240" y1="92861" x2="97040" y2="8194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14257" y="13947339"/>
              <a:ext cx="2307240" cy="1538467"/>
            </a:xfrm>
            <a:prstGeom prst="rect">
              <a:avLst/>
            </a:prstGeom>
          </p:spPr>
        </p:pic>
        <p:pic>
          <p:nvPicPr>
            <p:cNvPr id="137" name="Google Shape;136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8530070" y="14819233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</p:grpSp>
      <p:pic>
        <p:nvPicPr>
          <p:cNvPr id="11" name="Picture 10" descr="A black background with white lines&#10;&#10;Description automatically generated">
            <a:extLst>
              <a:ext uri="{FF2B5EF4-FFF2-40B4-BE49-F238E27FC236}">
                <a16:creationId xmlns:a16="http://schemas.microsoft.com/office/drawing/2014/main" id="{33464D4B-D7B2-B6A3-52AE-8F63A066943E}"/>
              </a:ext>
            </a:extLst>
          </p:cNvPr>
          <p:cNvPicPr>
            <a:picLocks noChangeAspect="1"/>
          </p:cNvPicPr>
          <p:nvPr/>
        </p:nvPicPr>
        <p:blipFill>
          <a:blip r:embed="rId33">
            <a:alphaModFix amt="60000"/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sharpenSoften amount="100000"/>
                    </a14:imgEffect>
                    <a14:imgEffect>
                      <a14:brightnessContrast bright="100000" contrast="4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3083" y="3547245"/>
            <a:ext cx="589984" cy="478364"/>
          </a:xfrm>
          <a:prstGeom prst="rect">
            <a:avLst/>
          </a:prstGeom>
        </p:spPr>
      </p:pic>
      <p:sp>
        <p:nvSpPr>
          <p:cNvPr id="3" name="CuadroTexto 15">
            <a:extLst>
              <a:ext uri="{FF2B5EF4-FFF2-40B4-BE49-F238E27FC236}">
                <a16:creationId xmlns:a16="http://schemas.microsoft.com/office/drawing/2014/main" id="{820A6681-67EF-449D-F15A-DB7DAD951779}"/>
              </a:ext>
            </a:extLst>
          </p:cNvPr>
          <p:cNvSpPr txBox="1"/>
          <p:nvPr/>
        </p:nvSpPr>
        <p:spPr>
          <a:xfrm>
            <a:off x="46786" y="6058225"/>
            <a:ext cx="120814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London, February 11</a:t>
            </a:r>
            <a:r>
              <a:rPr lang="en-US" sz="2000" baseline="30000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th</a:t>
            </a:r>
            <a:r>
              <a:rPr lang="en-US" sz="2000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 &amp; 12</a:t>
            </a:r>
            <a:r>
              <a:rPr lang="en-US" sz="2000" baseline="30000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th</a:t>
            </a:r>
            <a:r>
              <a:rPr lang="en-US" sz="2000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 2025</a:t>
            </a:r>
          </a:p>
          <a:p>
            <a:pPr algn="ctr"/>
            <a:r>
              <a:rPr lang="en-US" sz="2000" dirty="0">
                <a:solidFill>
                  <a:srgbClr val="FFC000"/>
                </a:solidFill>
                <a:latin typeface="Abadi Extra Light" panose="020B0204020104020204" pitchFamily="34" charset="0"/>
              </a:rPr>
              <a:t>Webpage: </a:t>
            </a:r>
            <a:r>
              <a:rPr lang="en-US" sz="2000" dirty="0">
                <a:solidFill>
                  <a:srgbClr val="FFC000"/>
                </a:solidFill>
                <a:latin typeface="Abadi Extra Light" panose="020B0204020104020204" pitchFamily="34" charset="0"/>
                <a:hlinkClick r:id="rId35"/>
              </a:rPr>
              <a:t>https://wegp.unam.mx/courses/BeZero2025</a:t>
            </a:r>
            <a:r>
              <a:rPr lang="en-US" sz="2000" dirty="0">
                <a:solidFill>
                  <a:srgbClr val="FFC000"/>
                </a:solidFill>
                <a:latin typeface="Abadi Extra Light" panose="020B0204020104020204" pitchFamily="34" charset="0"/>
              </a:rPr>
              <a:t>           Google Meet: </a:t>
            </a:r>
            <a:r>
              <a:rPr lang="en-US" sz="2000" dirty="0">
                <a:solidFill>
                  <a:srgbClr val="FFC000"/>
                </a:solidFill>
                <a:latin typeface="Abadi Extra Light" panose="020B0204020104020204" pitchFamily="34" charset="0"/>
                <a:hlinkClick r:id="rId36"/>
              </a:rPr>
              <a:t>https://meet.google.com/ocj-yzur-uws</a:t>
            </a:r>
            <a:r>
              <a:rPr lang="en-US" sz="2000" dirty="0">
                <a:solidFill>
                  <a:srgbClr val="FFC000"/>
                </a:solidFill>
                <a:latin typeface="Abadi Extra Light" panose="020B020402010402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882498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64A3B-6CA6-4F27-7C19-E219FAE79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BeZero’s</a:t>
            </a:r>
            <a:r>
              <a:rPr lang="en-US" dirty="0">
                <a:solidFill>
                  <a:schemeClr val="tx1"/>
                </a:solidFill>
              </a:rPr>
              <a:t> questions in this presentation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461041A7-3A66-D575-3610-0D5CBB4C82B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95" y="1732449"/>
          <a:ext cx="10353762" cy="40587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E89E8603-CF32-6FED-0C5F-15404889F9EF}"/>
              </a:ext>
            </a:extLst>
          </p:cNvPr>
          <p:cNvSpPr/>
          <p:nvPr/>
        </p:nvSpPr>
        <p:spPr>
          <a:xfrm>
            <a:off x="3438525" y="3761824"/>
            <a:ext cx="2634224" cy="1724025"/>
          </a:xfrm>
          <a:prstGeom prst="rect">
            <a:avLst/>
          </a:prstGeom>
          <a:solidFill>
            <a:schemeClr val="bg1">
              <a:lumMod val="75000"/>
              <a:lumOff val="2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9091824-335C-992E-6965-8F11659941C5}"/>
              </a:ext>
            </a:extLst>
          </p:cNvPr>
          <p:cNvSpPr/>
          <p:nvPr/>
        </p:nvSpPr>
        <p:spPr>
          <a:xfrm>
            <a:off x="6072749" y="2069960"/>
            <a:ext cx="2634224" cy="1724025"/>
          </a:xfrm>
          <a:prstGeom prst="rect">
            <a:avLst/>
          </a:prstGeom>
          <a:solidFill>
            <a:schemeClr val="bg1">
              <a:lumMod val="75000"/>
              <a:lumOff val="2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7D6654B-FCC8-519D-EF2E-014FBA29C7E3}"/>
              </a:ext>
            </a:extLst>
          </p:cNvPr>
          <p:cNvSpPr/>
          <p:nvPr/>
        </p:nvSpPr>
        <p:spPr>
          <a:xfrm>
            <a:off x="8706973" y="3793984"/>
            <a:ext cx="2634224" cy="1724025"/>
          </a:xfrm>
          <a:prstGeom prst="rect">
            <a:avLst/>
          </a:prstGeom>
          <a:solidFill>
            <a:schemeClr val="bg1">
              <a:lumMod val="75000"/>
              <a:lumOff val="2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black background with white lines&#10;&#10;Description automatically generated">
            <a:extLst>
              <a:ext uri="{FF2B5EF4-FFF2-40B4-BE49-F238E27FC236}">
                <a16:creationId xmlns:a16="http://schemas.microsoft.com/office/drawing/2014/main" id="{37502ACF-B4B3-9487-E412-A7AD245607DB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6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100000"/>
                    </a14:imgEffect>
                    <a14:imgEffect>
                      <a14:brightnessContrast bright="100000" contrast="4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757" y="337727"/>
            <a:ext cx="589984" cy="47836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8195E55-955F-9192-8120-4020E5F25376}"/>
              </a:ext>
            </a:extLst>
          </p:cNvPr>
          <p:cNvSpPr/>
          <p:nvPr/>
        </p:nvSpPr>
        <p:spPr>
          <a:xfrm>
            <a:off x="804301" y="2053880"/>
            <a:ext cx="2634224" cy="1724025"/>
          </a:xfrm>
          <a:prstGeom prst="rect">
            <a:avLst/>
          </a:prstGeom>
          <a:solidFill>
            <a:schemeClr val="bg1">
              <a:lumMod val="75000"/>
              <a:lumOff val="2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0DA467-A78D-07C4-76C4-A2CACE3E46F3}"/>
              </a:ext>
            </a:extLst>
          </p:cNvPr>
          <p:cNvSpPr/>
          <p:nvPr/>
        </p:nvSpPr>
        <p:spPr>
          <a:xfrm>
            <a:off x="3438525" y="2069960"/>
            <a:ext cx="2634224" cy="1724025"/>
          </a:xfrm>
          <a:prstGeom prst="rect">
            <a:avLst/>
          </a:prstGeom>
          <a:solidFill>
            <a:schemeClr val="bg1">
              <a:lumMod val="75000"/>
              <a:lumOff val="2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7AE293-5841-2D9E-4740-47A5B4D44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9B722E-30D9-CAE1-134C-186EA156B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22781492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E5918-4C93-6E7A-EB5C-3CD3747BC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92D050"/>
                </a:solidFill>
              </a:rPr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11F8C-6691-553E-62A6-D2F263FD3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731851"/>
          </a:xfrm>
        </p:spPr>
        <p:txBody>
          <a:bodyPr>
            <a:normAutofit/>
          </a:bodyPr>
          <a:lstStyle/>
          <a:p>
            <a:pPr marL="551250" indent="-514350">
              <a:buFont typeface="+mj-lt"/>
              <a:buAutoNum type="arabicPeriod"/>
            </a:pPr>
            <a:r>
              <a:rPr lang="en-US" sz="2800" dirty="0"/>
              <a:t>Key insights on how MoFuSS works</a:t>
            </a:r>
          </a:p>
          <a:p>
            <a:pPr marL="551250" indent="-514350">
              <a:buFont typeface="+mj-lt"/>
              <a:buAutoNum type="arabicPeriod"/>
            </a:pPr>
            <a:r>
              <a:rPr lang="en-US" sz="2800" dirty="0"/>
              <a:t>Exploring MoFuSS results</a:t>
            </a:r>
          </a:p>
          <a:p>
            <a:pPr marL="551250" indent="-514350">
              <a:buFont typeface="+mj-lt"/>
              <a:buAutoNum type="arabicPeriod"/>
            </a:pPr>
            <a:r>
              <a:rPr lang="en-US" sz="2800" dirty="0"/>
              <a:t>Validation of parameters (as opposed to results)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86A720-73E6-831B-48F6-D1534F41C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1BC79D-7524-D657-5057-69B49C4DCC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 dirty="0" err="1"/>
              <a:t>BeZero</a:t>
            </a:r>
            <a:r>
              <a:rPr lang="es-MX" dirty="0"/>
              <a:t> training workshop</a:t>
            </a:r>
          </a:p>
        </p:txBody>
      </p:sp>
    </p:spTree>
    <p:extLst>
      <p:ext uri="{BB962C8B-B14F-4D97-AF65-F5344CB8AC3E}">
        <p14:creationId xmlns:p14="http://schemas.microsoft.com/office/powerpoint/2010/main" val="1112610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AF5B9-3B63-6A0A-CCB4-59B37EDDA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>
                <a:solidFill>
                  <a:srgbClr val="FFC000"/>
                </a:solidFill>
              </a:rPr>
              <a:t>            www.mofuss.unam.mx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FF527-E4D0-1074-83D9-DEBDF9AD6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8799" y="1471415"/>
            <a:ext cx="5148083" cy="4319785"/>
          </a:xfrm>
        </p:spPr>
        <p:txBody>
          <a:bodyPr>
            <a:normAutofit/>
          </a:bodyPr>
          <a:lstStyle/>
          <a:p>
            <a:r>
              <a:rPr lang="en-US" sz="3000" dirty="0">
                <a:solidFill>
                  <a:srgbClr val="92D050"/>
                </a:solidFill>
              </a:rPr>
              <a:t>Open-source geospatial </a:t>
            </a:r>
            <a:r>
              <a:rPr lang="en-US" sz="3000" dirty="0"/>
              <a:t>model. </a:t>
            </a:r>
          </a:p>
          <a:p>
            <a:r>
              <a:rPr lang="en-US" sz="3000" dirty="0"/>
              <a:t>Simulates the </a:t>
            </a:r>
            <a:r>
              <a:rPr lang="en-US" sz="3000" dirty="0" err="1">
                <a:solidFill>
                  <a:srgbClr val="92D050"/>
                </a:solidFill>
              </a:rPr>
              <a:t>spatio</a:t>
            </a:r>
            <a:r>
              <a:rPr lang="en-US" sz="3000" dirty="0">
                <a:solidFill>
                  <a:srgbClr val="92D050"/>
                </a:solidFill>
              </a:rPr>
              <a:t>-temporal impacts </a:t>
            </a:r>
            <a:r>
              <a:rPr lang="en-US" sz="3000" dirty="0"/>
              <a:t>of woodfuel harvesting over </a:t>
            </a:r>
            <a:r>
              <a:rPr lang="en-US" sz="3000" dirty="0">
                <a:solidFill>
                  <a:srgbClr val="92D050"/>
                </a:solidFill>
              </a:rPr>
              <a:t>dynamic landscapes</a:t>
            </a:r>
            <a:r>
              <a:rPr lang="en-US" sz="3000" dirty="0"/>
              <a:t>, </a:t>
            </a:r>
          </a:p>
          <a:p>
            <a:r>
              <a:rPr lang="en-US" sz="3000" dirty="0"/>
              <a:t>Accounts for </a:t>
            </a:r>
            <a:r>
              <a:rPr lang="en-US" sz="3000" dirty="0">
                <a:solidFill>
                  <a:srgbClr val="92D050"/>
                </a:solidFill>
              </a:rPr>
              <a:t>savings in non-renewable woody biomass</a:t>
            </a:r>
            <a:r>
              <a:rPr lang="en-US" sz="3000" dirty="0"/>
              <a:t> from reduced consumption.</a:t>
            </a:r>
          </a:p>
          <a:p>
            <a:endParaRPr lang="en-US" sz="3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832094-4E44-F9B8-A246-780249F09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5" name="CuadroTexto 5">
            <a:extLst>
              <a:ext uri="{FF2B5EF4-FFF2-40B4-BE49-F238E27FC236}">
                <a16:creationId xmlns:a16="http://schemas.microsoft.com/office/drawing/2014/main" id="{943BCB96-7173-F28B-3EA9-93EE51F22EDE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</a:t>
            </a:r>
          </a:p>
        </p:txBody>
      </p:sp>
      <p:cxnSp>
        <p:nvCxnSpPr>
          <p:cNvPr id="6" name="Conector recto 6">
            <a:extLst>
              <a:ext uri="{FF2B5EF4-FFF2-40B4-BE49-F238E27FC236}">
                <a16:creationId xmlns:a16="http://schemas.microsoft.com/office/drawing/2014/main" id="{EE23E119-91D3-54B2-8D25-25D314EA483E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black background with red and green text&#10;&#10;Description automatically generated with low confidence">
            <a:extLst>
              <a:ext uri="{FF2B5EF4-FFF2-40B4-BE49-F238E27FC236}">
                <a16:creationId xmlns:a16="http://schemas.microsoft.com/office/drawing/2014/main" id="{B181BBB0-149C-4E73-6C0D-692FF3F784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55"/>
          <a:stretch/>
        </p:blipFill>
        <p:spPr>
          <a:xfrm>
            <a:off x="124469" y="294929"/>
            <a:ext cx="3173419" cy="103674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B08562B-FD73-22C1-DD93-61F2DC0BFE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4937"/>
          <a:stretch/>
        </p:blipFill>
        <p:spPr>
          <a:xfrm>
            <a:off x="76142" y="1535612"/>
            <a:ext cx="6873161" cy="1420124"/>
          </a:xfrm>
          <a:prstGeom prst="rect">
            <a:avLst/>
          </a:prstGeom>
        </p:spPr>
      </p:pic>
      <p:pic>
        <p:nvPicPr>
          <p:cNvPr id="12" name="14 Imagen">
            <a:extLst>
              <a:ext uri="{FF2B5EF4-FFF2-40B4-BE49-F238E27FC236}">
                <a16:creationId xmlns:a16="http://schemas.microsoft.com/office/drawing/2014/main" id="{30C9C84A-ED43-E5AD-84C0-CE802E6FF4E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210"/>
          <a:stretch/>
        </p:blipFill>
        <p:spPr>
          <a:xfrm>
            <a:off x="166886" y="5707282"/>
            <a:ext cx="2928992" cy="921468"/>
          </a:xfrm>
          <a:prstGeom prst="rect">
            <a:avLst/>
          </a:prstGeom>
          <a:effectLst>
            <a:outerShdw blurRad="254000" dist="139700" dir="2700000" sx="104000" sy="104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3" name="Picture 4" descr="R">
            <a:extLst>
              <a:ext uri="{FF2B5EF4-FFF2-40B4-BE49-F238E27FC236}">
                <a16:creationId xmlns:a16="http://schemas.microsoft.com/office/drawing/2014/main" id="{C7241F9B-1B04-D62B-6736-391D5E1D8F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6029" y="3175902"/>
            <a:ext cx="1175238" cy="91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++ - Wikipedia">
            <a:extLst>
              <a:ext uri="{FF2B5EF4-FFF2-40B4-BE49-F238E27FC236}">
                <a16:creationId xmlns:a16="http://schemas.microsoft.com/office/drawing/2014/main" id="{043E69DD-0770-49DA-AAB7-097CE5ED78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602" y="4337920"/>
            <a:ext cx="1030695" cy="1158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12 Imagen">
            <a:extLst>
              <a:ext uri="{FF2B5EF4-FFF2-40B4-BE49-F238E27FC236}">
                <a16:creationId xmlns:a16="http://schemas.microsoft.com/office/drawing/2014/main" id="{35CA1509-A3F3-31DA-3F91-FE676890E30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247" y="5707282"/>
            <a:ext cx="3639803" cy="921468"/>
          </a:xfrm>
          <a:prstGeom prst="rect">
            <a:avLst/>
          </a:prstGeom>
          <a:effectLst>
            <a:outerShdw blurRad="330200" dist="241300" dir="2220000" sx="99000" sy="99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7" name="Picture 8">
            <a:extLst>
              <a:ext uri="{FF2B5EF4-FFF2-40B4-BE49-F238E27FC236}">
                <a16:creationId xmlns:a16="http://schemas.microsoft.com/office/drawing/2014/main" id="{1FDC193F-AFDF-E3B2-D4D4-F224759E2E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419" y="5707282"/>
            <a:ext cx="2293278" cy="921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 descr="Google Earth Engine Frequently Asked Questions - Sanborn">
            <a:extLst>
              <a:ext uri="{FF2B5EF4-FFF2-40B4-BE49-F238E27FC236}">
                <a16:creationId xmlns:a16="http://schemas.microsoft.com/office/drawing/2014/main" id="{CE51E1DE-F3EC-602B-6F48-3F48BAD3D7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982" y="3147629"/>
            <a:ext cx="1558013" cy="1066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>
            <a:extLst>
              <a:ext uri="{FF2B5EF4-FFF2-40B4-BE49-F238E27FC236}">
                <a16:creationId xmlns:a16="http://schemas.microsoft.com/office/drawing/2014/main" id="{AF6BF34A-7855-E948-1004-9BE20DC1C7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439" y="3147629"/>
            <a:ext cx="3156329" cy="1066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B8FA29C4-74DB-DFED-BBBA-98D453356AB4}"/>
              </a:ext>
            </a:extLst>
          </p:cNvPr>
          <p:cNvSpPr/>
          <p:nvPr/>
        </p:nvSpPr>
        <p:spPr>
          <a:xfrm>
            <a:off x="76142" y="3084843"/>
            <a:ext cx="6913665" cy="1205803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BD0B239-C527-D058-8B7F-12451AD6D2AE}"/>
              </a:ext>
            </a:extLst>
          </p:cNvPr>
          <p:cNvSpPr/>
          <p:nvPr/>
        </p:nvSpPr>
        <p:spPr>
          <a:xfrm>
            <a:off x="76142" y="4290646"/>
            <a:ext cx="6873161" cy="1293086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982267C-C12E-7D9A-844E-764A4D705D88}"/>
              </a:ext>
            </a:extLst>
          </p:cNvPr>
          <p:cNvSpPr/>
          <p:nvPr/>
        </p:nvSpPr>
        <p:spPr>
          <a:xfrm>
            <a:off x="76142" y="5583732"/>
            <a:ext cx="9138196" cy="1205803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232D6DD-BEE4-9F4B-7B3A-F44FC897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</p:spTree>
    <p:extLst>
      <p:ext uri="{BB962C8B-B14F-4D97-AF65-F5344CB8AC3E}">
        <p14:creationId xmlns:p14="http://schemas.microsoft.com/office/powerpoint/2010/main" val="1904461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40 Marcador de contenido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0"/>
            <a:ext cx="11401425" cy="6865725"/>
          </a:xfr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165AD95-0169-9DE5-05B9-7E227819D9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BeZero training workshop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6150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7 Imagen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40" r="12082"/>
          <a:stretch/>
        </p:blipFill>
        <p:spPr>
          <a:xfrm>
            <a:off x="6450496" y="908720"/>
            <a:ext cx="2726361" cy="3025814"/>
          </a:xfrm>
          <a:prstGeom prst="rect">
            <a:avLst/>
          </a:prstGeom>
        </p:spPr>
      </p:pic>
      <p:pic>
        <p:nvPicPr>
          <p:cNvPr id="7" name="6 Imagen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1" r="12261"/>
          <a:stretch/>
        </p:blipFill>
        <p:spPr>
          <a:xfrm>
            <a:off x="6450496" y="3949734"/>
            <a:ext cx="2605135" cy="2908266"/>
          </a:xfrm>
          <a:prstGeom prst="rect">
            <a:avLst/>
          </a:prstGeom>
        </p:spPr>
      </p:pic>
      <p:sp>
        <p:nvSpPr>
          <p:cNvPr id="9" name="AutoShape 2" descr="data:image/jpeg;base64,/9j/4AAQSkZJRgABAQAAAQABAAD/2wCEAAkGBxQSEhUUExQWFRUXGBoaGBgXGBseIBscGRcYHhsfHSEgHSgiGh0lGxwcIjEhJiwtLi8uGiAzODMsOCgtLi0BCgoKDg0OGxAQGzQkICYsLCwsLTQvLC8vLSwsLCwsLCwtLCwsLCwsLCwsLCwsLSw0LC0vLywsLCwvLC8sLCwsLP/AABEIARAAugMBIgACEQEDEQH/xAAcAAACAwEBAQEAAAAAAAAAAAAABQMEBgcCAQj/xABFEAACAgAEAwYCCAIIBAYDAAABAgMRAAQSIQUxQQYTIlFhcTKBFCMzQlKCkaFicgdDU5KxwdHwFTRjoiRzsrPS8XSDk//EABoBAAIDAQEAAAAAAAAAAAAAAAACAQMEBQb/xAAyEQACAQIEAwYGAgIDAAAAAAAAAQIDEQQSITFBUfAiYXGBsdEFEzKRocHh8SNCFDNS/9oADAMBAAIRAxEAPwDuODBgwAGDBjy7gCyQB5nAB6wYVT9o8stgSd4VIDCFWlKk/iEYYr86rER4zIxIjyz+jSuiA/JS7j5qMBF0OsGMpxXPTrGXnzceVjGmzFGCQSwFa5dSkEkD7MHE54ajfaGSa+feSMVP5LCf9uGyshzQ0zvHMvC2mSeNW/AXGr5LzP6Ypt2mj20RTuCasRlK59JChI9geYwRwqi6URVA6KAB+gGKXFYdaACMSU6HSzVVOp1XR+GrrrVYMoue7sMk7SZb78nc9KnVorPp3gUN8rw1RgQCCCDyIxmgGhidpXMmnWxIWjpskKFX4qGw6nC18rAjoyoYRLR72NjDbnSEVgrKWZr5EHlRwWGTbNzgxkDnJopViXNandWZVmiDjSpF+JNBHMfETi7/AMZzSC2yqy7/ANRMLI86kCAG+mo7demIsTfmaLBhLH2lir6xJoT11xMQPzIGT56sX8jxKGa+5ljkrnodWr3o7Ygkt4MGDAAYMGDAAYMGDAAYMGDAB8Y+l4ymf7TzodL5f6MLP1koeRQAeZ7oaFBG/ikU+mNZgwAZKTPtLEZVzTSKqltOUWOnoE0pOs2egDDC7iaZZBZiE84TvUXNSOaUEBjrk1iMqDuBWNhm+DwSsGeJC45PVMPZhTD9cLs32cOkiKZlsEaZh3yb871ESH211h4yit0I4sU5tYDFKqqMwZFEphEo8YIUDRqNKmw8l/XFrP5iGUjLNIyvIusBHKsVUjcMvToaPLFDOcEzaslQwsigK/cadckdEaNMoUItkHZzyIxG86xtAgYZaNAU7qaIpqGkBVjZiB4a+6TfyxZFxYkk0iznJZYDJmJNOmwrKZSI44Vdj3tFL7zSRa9aAvDPIqbdjL3iyFWjFKAi6RsCPiv4rPnhdwuFo/qvjhCDS7u0jklm1Bi3NaqjeGqynlt+lYmXcJcsMD/s/wCJx9SPEUbnriyn7/7/AExS3Ysirnzu8UMxlY0dpZH06tC+N/ACCdNXsrEtV8zthjiHNwJIumRFdbBpgCLU2p36gixhU9dRrCuDPeFDKrRGRzGiOASWGoj4bG6qW3xfmico3dkK+khSwJAavCSAQSLq9xiCfhinWUd4WeRZHZDuxUKKN2ACqgGsT5rPxx/G6qPNiB+5O+GzvchwithRDmMyWmhtDKiwlXMUixkEDvLN0TYYgKdvDd74txxZfNoHCpIoZgCy8ipINWL5g7j9cR5jM9/pEceYfQ6vcYManSbFvJpEieYUnDCPKZluZiiF71qlJHv4Ap+TYMwzimu8qx8NMe0U00f/AOwuPksocKPasV872jky7BGky8rHkjMY5D50FD6z6BRitlwrx9/MJnhd4xFc+ksJZljBZI1RQviBpixrnR2xebiQy+oQZZUiSZkkaNGbYIjltMaliSWIvcAqbO9Yi4JMdcH4gZ4xIYpIdyNMopjXWrsA9NQB8wMXsZibtFOkk2qGEwww9+Xjmd3eNu+0aU7lRrPdbjVQ1CicV8z2umj1Icukk/1bIkE3eK6usrsNRRadUhkIBFNce/ioQMa/BjJr2rlYRqMtUzzmJo3ZhoXujKjMVR+cZS6FKSwvw4mj7SSHPnKd2ppyDWuwghVzIWKhD43RO7B1eINywAabBhBwDtA07mOaPuJNOpY21hiAQHHiRQ+klQWjLLuN/N/gAMGPEuqjprVW18r9cYziTcRo99qC7/8AJgEV0u7nJ9UAws5ZVe1/AmKu7Gsz/EYoF1TSpGvK3YLZPIC+Z9MJZu1yNqGWiedh51Gu3q9Mw9UVsZbJxx66jC97Q1lzUmkX8Zk+sIG/OziyNIYH4yDYrZQeniNlvygDzxzKvxCa0hHXvNCoLnfwLMvHs1L/AFiQDlpiXU4P80gr9YxhVmoBeqYmU3dysX035arC/lAxbzOZZviVD/eQj84YkY+RsR8Kqh/GzmQj+VaAB57/AOOMcsRVmu0/bryL4xUP9RdFkY0AMRMQFm4mZF+aqQjfMHFqDPZoELHKJ/4ZEHy8UegIPVlPLExrmXlvz1kften9qx4UNp0h7UmzsoY+5UAV8rPnWxaGIqw2kLKlm3ii7l+0DA6ZYd+phkWRAfchGJ9ApwyyfaPLM2kSqrVeh/q2oddL0xHrWM+aoctI8sEiqRuAfQi78tsao/EZ/wCyv+BP+HG2jNG3aSBiRGTKQa+qVnF+RYDQp9yMVZuOPZGhY/Rm1v8ANI7AH5hirkZdCSNvVKAL++bG3lzW/lipNTaiUo3u0RF+5U7E/rjPVx9VytFWX3fXkLGgr6hnZi6sJJ5NR5AEwp+sZLj5v+mKeWyqRv33jjcjT3iMdx/MpIbn98nFpYQT9XIrH8LeBtvIHY/tiJgUJOlomPUWt+5+F/3xnjXqX0m2/wA/x9i5U4Lb8jbKcczMdfWrmF/6oCsfLxxqFH/8zhsnatR9rFKoHNkAkX5BfrD/AHMZiOQXRCs3mg0OfXw7P81rFyXLlADrAscpANX/AGkhj6AY0Rx9WGkmLKlDjoPsknDpWdUXLF5A2tCqBmDm3DIRdMdzY3O5xfl4HlnRY2y8LRpZVGjQqpPMgEULs/rjFz5ZJVp4++HMd4vh/udfzHEGUzDK2mLMSI/9nl7cL6d0RIEHma68xjbSx6m7OLKZUGtUdHWFQSQoBICk0Lpboews0PU+ePGVyccQqNEQWTSKFFnmdhzPnhZ2dzGbbV9JjVQPgagrNv1RXccvvahZ+6MOsb07q5QUuIcIgnFTwRSi7qRFbcAgHcHeiR88fG4PAdP1SeFldaUDSyKFUiuRCDTt93blti9gxIC/LcFhjlMyqQ51H43KguQXKoW0IzEWSoBJsnmbYYMGAAwYMGACtnshFMumWNJANwHUNR8xfI+uE+Y7JRf1TyRel61PuJNRA9FK40ODCyhGX1K5Kk1sYTN9ns1GbCpMtc4zoYny0OdIH5+vLC2U6W0yBomPISArqNcgTs/5ScdHzWZSJS8jqiDmzkKB7k7DGV4121y+grFC+cvmFVQh/NJSsP5dWMNbCUUr3y9d5ohiJ+IjA6Hb/LH0enM/4YQxZ0zTHuymWfn9GBZvS6kA8O23dKg53fS8+bmQeOLX6xEX/dYgD+8ccqajGWW/69TZGd1cYH/DHqMaiTdAfE5+Ffc9T/D/AIYp5bPQvWpwXPKLdD63qAZvyj9cXpfEBq6DwrVBf5V6e/PFbb5dddMjM5bBNMtKotVW9IPMk3bt6mzt0v8ASKMUet4+CULuSBXU1t8zywvk43ECAhLs3w6dg3s7EK3sCThkuQ2kVYZqurmAR5EX+uPYZkFq2kdRfhrrsbAGEE/E5j4UKK/4I1aVvQknSqbfiFeu2GvCOIZaELJnMk4fm0rSDMIhHUBiO7J/6afM4upUoVHaUkvEpqVEuFybh+aMm2XDSq2//ho1VD0+02QH84OHOW7O5htz3MIJF3qlcjrdFQG9bbGh4XxvL5jaGVHNA6QaYA8iUNMvzGGOOpTwNGOu5ldaXDQwXD4IJddpLPIhJ7qSaNCFLMpLxKUATb74Y0epxZftL9Fgy2nL5XLrMrMkb5gRAKFQqo0wkGRtVaAK25nGgy3AYkfXcjtoaMGSWR9KOVLAFmJ3KrZ5+Eb4sT8LhdQjxqyqhjCtuNDAAqQdmBAHPyxrjFRVoqxU23uJ4+0jtmlg7nSDHDIS3eal77vPCQsRQFdG9uBv6Yi4Z2hzE8MzrFEpjLgammA8EjqT4oFvZCaHnRrDROz8IaN/rdcaoqt30tlY2YqH8f1gBY/Fd3veJstweGNnZIwpfVromm1tqaxdEk2brqfM4YgUZ/j08EMMrxoVZGeWQd4EjrQVB0q7KCrMTIRpXuyTV7aUHC3OcAy8vxx7aQpAZlDKBQVwpAkWttLWMMgMAH3BgwYADEGczkcKF5XSNBzZ2Cge5JoY95iPUrLqZbBGpasX1Fgi8Y6fsfIjBwyZphyOYJ7wA86kOoflVUHtiupKUY3jG5KSb1Zel7cZY2MvrzJBomIDQD/OxCn8pYjyxmOL9sc2SyuPoaEbSRqJa9S7Aqo8wYx/NyOKfHoNLjXlnhevtXIjRd9lMiFgxJOy7318sV40BUq0s2bZQbXLqFF3yZxQscqLC/w45dXFV27Wy93H77fexaoR8SlmzKQHkhXO2PtGcvs3PwvrIFdI7B8hiqNG6txBYfKEMVC+hDv3o9lKeww64bH3v1aSJl1TlDEPGoHLUZFv9EHucQcSlljIWHMNPvTIqIZF338ejuxXk4HudsZHncnd69c019h7q1+vVM85GLVHo+h6lsEN8IYjk3jqTUPMg+YJxPw/MSLII2jm0G95KbTpH41Y6lP8fis9Ry+N2fkkNuWQE3feM8uxseK9Ef8AKoI3NHD9zX/1jJWklpvfx0/Ni6mm9ShmsksgogfMA37jFJsi6ikldP5dwPYOGAr0GHOrEkMGrriinVmtEXuxiIsqZVIlh1sjvqmzNhQFcgFbG3hAPgAHqMX4MuShUCTNA8zIAEryUuLYeR8Xvi/ne6lIZ1kRUY93Mo1JsaJIpgBd+JlqtwReJXGYOk6g8BH2mXUFz60xPhr8Oom9gMbm5S7uutreBluk+uvUWTzlEjggKZZifgZQhYdQh3W/UBhiaGURSBe4ZJD/AF2ZYEGzyDgsbvknhw0y0+VUFYwJGYUwKl5W9GBtwN/vUB6Y8RcImJpNMEZG8L/WhrFURqCxj0ViMPGKtr/fXmI229OuvInzfAlkGrNS6gpDACkVSCCDqvWCPPVXpj1le0Ui0Mm8mZHKmBeIb7kSsQx+TsB0XCqfIRrLHE47mQiokP1sBIFkhCQUqudJ7nDDM5qSEBZViQnYOXNHlWlK1E/w/ucPGU6Vsj/S+3EjSV7+/wDRqct2oZQPpEBU9TA3egfLSsh9lVsOOGcWgzKloJUkA2Ok7qfJhzVvQgEY5q0UrqWk1BAN2lbuIwL56d5G9nIBxb4f2e1srJE8hj+Aqv0aFCRuVNa2BB+JdeN1DF1XpKN/Dr2ElBcDpmDC7gmTliQiWXvLNqNzoWh4dbHVJvZ1NvvhjjpoqDBgwYADBgwYADBgwYAPhF7HfCOXsrALMN5cneoqCE3e6EadzzIAJ88PcGFlGMlaSuSnbY5/nuyMxfXOBnFU2gWk09NozsaHUuxO9AbDEeXnjB7qtDAWI2UowA8kIB0+o2xvs1mUiQvI6oii2ZyFAHmSdhjnvaf+kzIlCkcX033XTED56nG/oUB9xjFWwFOezt6fYsjVcS8UHQ1iUwGumOe8G49NIzd3IGtrELI7BR5KxYycupZhzoAbDUvxeWNNUuXkut+6qUXdAdGHnZUAeeObPBVI8LouVVMZvl/Tf0vC1T9IJjiJEQYiSQGga5oh6noWGy7jny+RTNmlt3CRXWiJwS1HcO4/9K11tjdYd5aNFVUQBQopQAKAHQDkBWKlShF34k5nLwCLLKgVVA0gAADkAByA9MVZeELq1xloZDzZK8X8y7qx25kX5EYbKg59cKs92ky0Vr3mtxzWPxEHyNbL+YjDwpu/ZBtW1KGbida+kQ94Byny5IdeW5W9Y5ckL+orFRM8JCY48xNPpG6RhUYA9JJKUJ50NDbdcUeK9sMwULRQaV2otTsdvJTpX3thhR2b7d5ES6uI5Vnm2Uz/AGi7bi4thHv+EMbxup4acvq0664ook0tjWcLyzSX3I038X0RQ5JGx15iQBCdqK/ECOZx74hD9B0tKpi7wkF0KSSEKrN458wyRodKsdHj5bY3HAuP5XNpqy0ySADcKaK+jKaZfYgYnz3DUlkgkbnBIXTluWikjINjlT3tW6jGyGFprfUTMZzL53JxLLLHBNNJDovULkqSt0aZ1AUG1IUgAowqxhinahGChIZnmJcdwvdax3ejWSxlEVL3ibhz8QAs2MfG7H5Y3swLCQSG/tBK2t9YIo2/i5De/M3KvZiAfAZIwrO0Yjcp3feV3ipprwMw1lDY1URVCtCSWiFKp7aQd7mYgrMcsrtIVkgOyAFqQTd7zOmygF7Xi1xnj/0eVUMdJpDPNIWVFBYg0wjZdS1ZDFBRXfy9TdnIm70FptMoIkTvW0tqjEZ63ekDe7vfBL2ZgddL9643vXPMdQPNXt/Gn8DWu523OJAc4MGDAAYMGDAAYMeZGoEgE0LoVZ9BZAvHKO0HbrNvIYQpyPPwsPrWFje2GlR0OgNzFPiG7AdH4zx3L5RdU8qpfJdyzfyqLZvkMcv7R/0ytZTJw6OY72eifcRqfetR/L0whVHUs9d4531SM2pjyGpjbN7nGT7SSTFvr4wPwhQKP5hv8j+mFzARca7RzZp9WYledhZ8R8CH+FQAq/IDFeKY3b+IfhDEf4b4qHKWNlAB5kk495eIgqIj4ugG+/tywrA2fCWBQaYig9eXPmTVm/PfDrL8YlWtT2v4STX63q/y9MIeGy5kDS4UnzNavnRCnDjhykOCmppPYXz9RWFJNEZVlQN9GZG/GDo2H8QpivWitYsJHmI49X0qIitmlSh6bqygj0q/XE2WE5XxhPy8/TY7Xilm8jDJQ8TPubBquhu/CP3wkqcJfUhk2thBxjiDTHS8ryb7fdTyrSBTj+e+m+Mr2pgkZQO+0KBXd1pBrrQ57/pjW8Q4BIgLq4KjnZr/ALjz+VYzWb4fFKxIRtR5sNulDnzw8Uo7EPUn7MGYIS2ZDmqAA1afKyfEfY4zvaSFhIWaRJXPPzX3FUMGdyj5Ygk2CTpINE+y3f6YVysCNunrVH1H++WGFGnA5I4nDy61YcpI3I0mvulaK2Oox1XgnbfMqB3UgzKdBMRyrksijV62wfHEi4+9/j64lgDIxZZGQ+YP6ehGJA/TnDu3eWchZryznYd5Wg7Dk48I8vFpJ8sahGBAIIIPIjH5a4X2qlj2kjD3zcEhj73z/UY13Znjfi/8LLLHIf6uFTR38R7rSysSfvEE78xhswHecGFHZmfNPGTm41Rr8OnYsvmygsFPsxvyXlhvhgDBgwYADBgwYADFfPZGOZdEsayL5MoI/fkfXFjBgAwPF/6OLDHKTtFf3JR3ijnsrE6l59dXLYDHLu0vZDPwE99EzL/aqQ0Z9SRWkfzhcfo/BhXFAfl6DgDE/WMa8hsu3keZ/YY0OQ4PK4Cww6UHNgNv8Lb5A47FxHsjlZjq7sRverXGApvfciirnf7wOFmd4VmogSO7lQXutIwX+V20WPxah7YVxZJl+H9mIlXU8wbzrZPnvq+Vj2wx7pQK7rwg7XsvySrP6V64gyfFMrOy6X1zb6d9L0NiQdhp9U2PSxi/mVkC27KVHPfTt6vX+QxDViUyr3Y/HrJ/q+Y/TmB7na8VON5nMrH9XlwFrcg6ytfwjf5748ZntLl4xSJb/wAOwv8AnHP5XhPmuMTy7OxA/s1BBI+Xib57YgBRmeJ6m8Rd2BqibrzA6KcXYY1fd20/7/EeQr2OPC5WtyojsbE1f7eH9z7Y+LoQ8u9bz6j9fCPlWIAT8T4KjtrjYgk82vSfnzPywhz/AAtkpnFA2NQ3B/0+fnjcSyjZnbQPK6+Xi8/4R88MuzfC/psjJEIo9PxFiVYjzCHxsPU0p8+eBbkHMfobVtXz3/blhrwPsfmM4R3EbSL/AGlVHXLd28JryBJ9Mdz4T/RzkoiGkjEzj8QAQH0j+H+9qI6HEva7gjTy5UiLvIo9YZAsJokxlCRNahfCRaqWF7Eb4sUSDN9n/wCiGJQDnJO82H1UVqgPW2+N/fw+2N7wTh+VgUplUiRQaIjC8xV6iNydxz33GEue4NmJRnY+7hEWaBbUZCXDHKxR6dBiKVqjHi1cumPEXZ3MGKEBlhkjYrrVgWMEgAlXwRRqjbKy6RQaNTZ6slYDTtnogpYyIFAZiSwoBDTEm9gp2J6Ygy3GsvJfd5iF6q9MiGtRpbo7Wdh5nCWPsu6ZhZ43RO7KRxRhAFXLKoVoyee9s+1DUsd7Li+/B2MUkdqNU4lBrp3yyUfXYj9MSBefi0AkaIzRCRV1tHrXUqDmxW7C+vLE8WZRqCsrWoYUQbVuTex6HGczXZV3Zh3yiLXNKi914xJPHKjFpC/iQCVqUKpoKNVCjc4H2cGVkZo5D3ZjVFiIFR6WYnQeYQlidBsL0oUAAPMGDBgAMGDFfPZ6OFC8rrGo6sQB7b8z6YALGI8xOsal3ZUVRbMxAAHmSdgMZLiPa92BXKx1ttLMCAfVUFMR/MV58jjOz5h5SO/d5JLGnXQAPQoFpFPrQbzJwrkgNTxDtgOWXjLj+1ktIx6jbU/TyUjk2MrxyLMTENLJ3/URL4VXluEGx3FhnJI6HFlY5BuWBPUCr/XlftXviNMx0iFefRbJ5m+fLpviuazqzBq5nMxk1bYqFN7qy7H1Kkc/Xn64+ZkM4AErmttLkyRfM2GB+Zryw/zRBoTgNdgVy5b7c+W+94UzZVl+yNDy2uvQfCPbHQw/y5wVPLt5/wBGGpGVJ5k+v2Uo4ZI/tYzpPJ4vGDfmQNQ25+EAeePccyabhFKfvA+E/wDyP+7xfyGa0/YG2+8p5Hzu/X8OLc2UhkcPPEqs33ksaqvZtNF/ZrGMmKpSpNtK8e7X8GqhVU1ZvUzE2ZLErZlI5qlbfzdF/McWE4a4okrEt8l3ZvKiRpU+gBvzxelREAGVGmMeYAAH8IFH+9ipl5GJ8Jtue9AfLzH8uOPWrza7Lt1+DbhHCVTLKLl4FmPhcbnwKUb8clsx26BrNfMAeWKk8Sowte9YGxICfCR1DDdTf4ao+WLGZViPr916Acrry53XnfpixlIJCLQbebc/l0/XGGNaUdW7+f73OnW+H0Z6vR937Wwz4X23ny1d7IMwh5ByFYdAFffV+eyT1GNxwHtbls3So5SQi+6lGl9udA7OB1Kkj1xzCXhUUmyqS/U1162aqr5hb9sUs5w4x13pDLYoAWLHLb4iR+ntjo0Metm9e85NXC1aeq7S5o7zgxyTgfarNwUAe9ir4JmJP5X3ZfzavYY3HC+2WXloOTA520y0AT/C48BvoLDemOhCvCeiepRGSexo8GDBi4kMGDBgAMGDBgA8yKSCASpINEVt677frjn3EOzuYhYyupzrVvMDcgH/AJZ2A9IzuTsgx0PBiGrgcwysIk8YYAb/AAGiK8/IjqNjicS7UiBh1YbJ6k9T8rxs+Ldn4cwdTLpk/tEoNtyvYhwL2DAgc6vGW49wXPRLcGidfvFRpkA6UpOl63JOoHyU4RqwXFsgjjFtICD937nsFuz+vyxRzvGNYoJoA5Mdv06r7msLomuz4jJdMWsMrUNmDCweXhqx5Y9Oh5uxYHkFBH/bzb98LTo16/0rLHm/0jLUxFtEMMlnyt0BLtuRsb/m5Nv+mKebl1m2av4NJ69CpFtiTIxEDwEIo+Z+Y5IcTKyMPhJJ+/Zr31Vf6beuOpRw8aK3u+ZRKrKasyBYNdd5cajkRz+VfB7nDHJs0f2dS7fE3P8Av14h6AYBGFClyJR5f6DfXXr+uB8wSbBKH23Py5fPfHM+J4p/9eXzf8G/A4dfXfrzI81l433kbQeoqv0XfV77++F02ut1tL+IDxD1rfT79MLeMqQ5bvO8b8QY+E/xHoPQX7Ygy/GWj+1IkU3sOu/kPj+eOFOm5K6164Hew81BNde4+gmHNPHfmd/bV/lj07L95qJ+4Bsfy76/ffHjLPFmt4z3R9D4jXmvw167+4xG0LKSFUOOrgmtuVk3+g1VjHZXs9H15GhZWi3JmmZdLAIo9idvIbhP3xVG5+ptz1JOw9C/+X7YkiyHh1SOGUbkWQoHqebfm/bDHhOQlzIH0WIhP7V/BH+XY94K5FQV/iGGp05TeWmr+nmEpwpdpu3XAXwZQ7mRgh5kVQ+d/F7jDXgmSkzIqKEGMj7ZvDEwPldmQEb+EFT1YY1fCuyMaU2YP0iTY+JaRSPwR2QPMFizDocaTHWpfDc2tZ37lscurjdX8tWvx5ijszwT6JEUMhkJN8tKLsBUaWe7Tb4bO5OG+DBjqpJKyMDdwwYMGJIDBgwYADBgwYADBgxU4vmzDBLIACURmAPKwDV+l4AIeK8DgzP2qAsNg4JVh+Yb16Hb0xj892Rny4LZeswu2zeGQD3+GSruvDsNrOEcvfSuvf68xM7ERSxvpA2Zjoor9HoA7jmFHidtsdB7KyThGjzEgldNPiArZhyJ21EVWqhfkMFLEf8Ahi1KKf1I57LloybYt3gO6MpQg/yVq9d798SJFJXiPXpWqun8OOlcW4NDmQBKlkfCwJVl/lYUR7XR63jmnaPh7K2iCY5pBYYDSpUgG7cVHK17UANNb4TF4qvl7DSX5Chh6Kfb19Cs2diSxGdT9Qp/9RP/AN4U8Rzrv4WqvwoDVDz6n35e2J45VI0OO6IHwkUw8uY25cxd+eKbM4JVDa87PUe/X/e+OJd3u9+uJ1Y2tp15EbRsF3YEdBtf68h+/uMLj42uKwa3Ymr9yb1e4usX5I4zufi5m9ht6cq97xDLJ9XrpWjB+Mmgd99Cnd2As0NjXMYspxctkDdtyE5dtixtV5kbKPM1zP7/ACxtuy+WzmZVe7QGKhU0lqnTddtUm3Khp6ahjTdjuzGSKLKrjNsK3cUEOx+yPwEbEa7YeeNrjXHBRmv8uvcZ5Ypr6DOcM7IwRkPMfpEoo3IBpU9CqchuNidTD8WK8XFp3yrxRJIc2qaNUihQrswQO10aF95sN1U1ewNjjXCZ3ndo+7Mc0cEbl2IMYhllcsoCESFlkIolaKjney0dnM2PpKoYY0mDKDrLsO+l1SuCIUdToLEIXe20+Jas7YQjBZYqyMspOTu2QRjPQdxZURwGSj3wdJ4mCd1GzvoPeAalDkc1UkkM2Fyd7Bl0EzTR5owQBJZM2EjSUZZFJkDTU4EoJYaHuyaN4az9l82iIkbwSrH3qwhhoEQlCaSFdZge70uij+zlIsad7bdmZ1zAmSZXPdIheTwktHJIwtYRGGWnqieQog4Yg1gx9x5iBoaiC1CyBQvrQs0L9cesABgwYMABgwYMABgwYMAFXiXEI8vGZZXCItWT5kgAeZJJAAHnil2pN5LMEEUYmo8+a4yn9Ik0pmQ6SYMuBI2k+LUbt9NeIIl1RvxNsdq8f8ZCZTNQyfUx92Tl+9ZQx1a/AFB2AItRdgGiFCjFcqkLWT110BXvsVuEQBZssyVvI2rSCBpEGZqlPLc/72w74rx2HKu5lcLb5bSu5ZrkcEKBu2w5DFHKV30PX6xjfp3MuML22dl4lM4Ate7oOupSEijdQRe1OSRVG/PGLBviacRoxv2w7YZjNTSRQqfoqaV0amjeQkKSW6hbtdJ2YWaYEUs4dxdkIQOWrbup6DbfgfZWBOw1BfbFnM5UytDKWuR2oGgFRTC7aa6rrVbs2fPkBeyqRz3DmIVVkF1sQQbGpGG9HfcUehxulClV7F+1yf6OfKUovXYV5/Ntn27mKEeDdpJtjGT+FdmDD/fO8ec5wiWOMkSq+hSSXGmqBJNrsQdttvc4n4twpsvTANNCOgFPF6o3MqN9uWw5bnE2U4hsqlw6SD6qWtmO/hYV4W/S98c+tRlTsradcS2nVa+lideFCQQrLpGY+0Akc6XAUgoAAAhBdTyYmuZq8ec12emLyM0Rji8IJtTqLkKQm9CyQSx5fhJ2xf8A+ChF0SqrmWQ6GBYGMBSa1b2oANL79LxDl87PHGUa8zCGKsEJ1oUbYobttwDW+9jYDExqWjZPruNFPF1ILR+5cfNuJvrZnhl0juhlgQxUiviotNTXaEafhLLuDjbdl+3DOhGcjMRRihlFFTp21OoJMN8zuVH4hyxhstOZG71c1F3QUKXKhZAASaIOyn1revh64jbjRWJlyiNoBsyyFjqZjvVm2YsdunsMNTq1Fol/ZVJxtodzjkDAMpBBFgg2CDyIPUYocM4uk8k8a3cDhCfO1BsegbUvuh9Mcn7L8alyhHjk8dudOqWJtrYslaohvetdurN0w7/o44sEnzHfeAyEFyxGkS63Yi7oWZDV7Gq57Y1/N7SQK1mdOwYWcV4sIZcvHt9dIVN9FCHcef1hjX8+GeLbkBgwYMABgwYMABgwYMABiLNZlI0LyMqIossxAAHqTsMRcVzRhgllAsxxu4HnpUmv2xzOXPSNIDnAxm20Wfq7o/YD4RsSP7SudisUV8RGklfd7EN2VxGePZqSFpJWBbMxDUSG0jWlKKUFotOqtgwNG6Js2+MwZhqzLkLIjKI1WvhdlBU9K33G9kA3sFCnNR/R8qYX20JQf7rBBzvo1C9J32NXV4l7R9oS8i5eGluRPGwJbZ1OoLyVQaOpquhQIIOK7UneorX11JTb0Ra4Pm+8KrFIcrIha4qB0+Fl1RBtl2a6ogX8N7lPxzK91LOTq8SllZiWJAhRSdRJLHUpsk3ZvqMO54Y3iMbZciRfGZNWy0PtBJvITQrTzNaTsQTQbPOYxDxCFiNNmQDaqok6SSh3O4336Yqi0nmg7rl7cwkpRdpE3GcykMMZYCRYfjXagSoAJJ8JYDpzpicW/oXdwJImhmQu6aDahSxLRqeoI2rkGC7UBiH/AI7l+7EWWy7Zg/hjjtQfNmYUvU2d+eI+L57Ox5eRjlookCHfWCVsUKojxb7DzrbCSc5SUlo78/0I9QznbYbd0isOju2kH+UAW37fPCKDiAMrqwRIJvtArH6t+klUCosCzfn0G1nhuWWApFquQoGkbRqO5qgNtIsNW+1ciScWeKwBpFjYkxODpJUK6uATseVFb5V8J5g46c6dScMz2OkqWCjNUF9fPXf08reY18Way02WkYLKhKMQLNfddfUjcHzvFJM6qqIoFWR1/AAsaKPxEbAXf+F4yWYkzEjyIC1hNEmk/aLEoUMRd7jcqPxcsbHh8kE8GiFFK2uuOtJIVlLA3zsArfI3zxyq0FDV6rlyObKNnZiGbgwnbUZ1WdySqlSqvtXhJoP4R0s1RPmb68YeNlTMJ3LqyMrVaExuGUjfZbAsXyNAg8nqLlC+l1eYBbXLyoCVYkg6tQ5AcmYkeKwzHTiimY1wqrIk0ca6WZnqyopypI6b+I0T5gbkU/mysk7Lyt4deZMoDI8XOrMyLl0QywKrOGBXYy94yAeLUwaPYgfCLLaRa5OMSx6RYLsd4GQBCDzIYAmq5v4gSa0gmgvyMbKpkymqWCyHgkBDRmrpb57Ectv3OJeGypO693K4VAfq6GpSxWxZ3ABXpdXsQABjRGcbv5yuu798mxZ51oW5824ny5WORkLJ3aFrWIwzapALNLZVQADp8I5DHYuF8YinsI1Ovxxts6+6+V8mFqehOOUy8TjhqJBqcX4F3NnfxHfSSTfnuT5nEuXycrsJppO6Me6mNtGjzJb25i6rntYxXTxGRtyVk/uPmdrM7BgxlexvaF8wzxONYRFZJtOnvAWZT4fSgdYAVtWwob6rG+E1OOZEhgwYMMAYMGDAAr7Vf8lmv/Il/wDbbGUyHEYc0mhgpLL4omrfboD8Q2/ffGr7Vf8AJZr/APHl/wDbbHJ5+zrhfqWDoPuuaYEeTD5c/wBcc74hQVXKr2etvxx29C6lazuNO03AJ9FZWQ6SRrVhqkC/9JmIF1+L+9tWKnD+z8LQ6YQVOtWZnvWXRg1SX4t2G4oVdgYgyfHcxEdDOwIrwTLZ+Ru2/vYcxZ2PMMuq8vmKIV1bn6WR4h/AwI8twMYLVqPYqLT190Hyk+1TYpzWUzDNJH3TITEAZOYU6mNqQbduRUbfxaetvspDIytJmDJ3u6AOgVQuraquyQqk2fLYdfnE+0T5dmjlMQK1UmsorahfwkF9Q/CL2I33oJpeLz5jwjUUPvEv6byt6htIONlHDzqRy043658DPXr3lmmzScR49BApGzMt2ikUPMsfhX/HyBxnJ8jNxEq8+pIOkYsar/CDuLGxdqNXQUGza4XwYKV10xX4QFpUoV4V+7152d+eNNBCB0odf9nHWw/w5U+1U3MUq7lpEq9n+Bww2wTxNzLMXahdDUxJ+WPfEshFMPrUXSDqJO1EA72KIoE7g+eLkk1CyaFczsNv8sYztNx9WTr3HIJR1ZhuigdIrqz972+LRVqwpx18kTFSk738ynwCNfpelFpUSWSq+ETzF0BFbERlRX+mGk3D8vmWvLzrHPGTRjdSwPI6wN+lf43ywgEkmVid3YnMZg65K20qboDyqiB7HfYYV5WOwupQwvw3exA6bWCPIbjyUb48/Jtyc0+uPkdGnSc1dmwi4w8DiPNqEe7WT7kn/wAT+3tyxRz/AAhgixxoz/AoZSBqQEbSAkDYddwd6q9JqtLNoAkHfI2ypKbLbHaM7tYsb+ICvi51LwfISlQMnmSqDYwzBX0bkVYJ22IFGtjuaxMJ5LuOnp7omMp0XdfwOMnGuUjYyOFLNZI5A6QABe52Hz32HLC5+GyZuQSxR9wN7lbZnva1Aq9vvXuDzOLcGSjjkGsvnMxz0gCk38vhiXqNRs0SLOHX/D5JCPpDqin+qRjR3HxvQZ/YaV5gg4zusqbzX1fWi9xXnqycnu+JR4NkocuO7yyd7Jtrcnwg395qPi5+BR71zwxmyiKve5uTXRtQRSqRuO7SyLB+8bbnuBtiTPcUgyiBV0lgNo0I5dL/AArXn5nyxkMvDmOIymRye6ugd6ryW969eZ/fFVOlVxMm28seL/nrlqXKMKau9Xw7/D3N92C4suYzc2hdKrCtbgk253NChy5b43+MR2GySQzukaaQIVv1Jc7k9eX7Y2+O3hoQhSUYbFM75tQwYMGLxQwYMGADxLGGUqwtSCCD1B2IxjM52Vky515YmaPrC7W4FV4Hb4+m0hvmdewGNtgwlSnGatIaMnHY5o4izClXANEqyMKZGO/iBAZTW9bbHrtjM8T4M8BLLqkhvrzT1Hp6/rXPHXONcBizNM1pKopZU2YDy3BDL/CwI61dHGRz+Xmyp+vUFP7dAdFc/GDZh68yU5eKzWMUqU6St9UeXWz7156FqkpO60lzM52c4dBmUcz20uvSJB8QARNIujYrofM+eLed4BNDuv1qeaimA9R6el4Gywy7l4ACr0XTYBidtSHYB6oeTAAbc8aPhXEVddmJo0dV2p8ivNdsdfCYqLppU3twZzsRQedua34mbymZXTf64jbtACKhUynkNOyX6udun3dRxZ4q+SzGaKShNKCmNHS8jEcyNgyKOfm/MFdlnaPsfPIobLTl4yPsmN+H+FhQk6/HZN/FjLiviqVT5a073sTTwbSzMUcb7Qb07DMSCiuXjNRg9NZ++w/DubohV54omLun+k5vTJmGFxxclTyNbkAHahZu6vcj1ojypMcSF82R42lTT3YuhS9fSjpPPVVYVRJbln1SSNz3tmHuaCry5Uo9dsYJTc9b+fF+yNdKg33ImqTMSWd2skn1oeu1UAADsBWrmC6yXDgleZFVzHsB9722XfleIMvF3SBjSrYoliRXp+MnoNhvtq5YacO4ZLO1gNGp/rHH1jfypXh582G34Rd4y1KllvZG/sxKuYlANG3Z7GmiS3ptu4/hWkG9kYtcL7MSFu9lkOWXlWsByDtTEeFFH4VuqB1Xvi3m8/l8kSkShpj8TEkkcx4yTZ89PTGekklzUnN5n/COS78ttlHniKcatXSGi59aJd7Ena156I2KcbymVTTFTc/DGOt723KySbO52HPnjI5vOvmJCB45H5gE0o8r8gNvM/qcOsr2LZq72QrtelNgPS8PeGcLhgIWBDLKwsBTqdr+9ZoIv8RIXfzrF1KhSpvfM+79v2v4iZ2l2Fbvft7irhPY6wDOaA30Lf7k8/3xoOHZdpvDlYgy7AyFiI0IO+42kYb7Je4oleeHuQ7K66bOFXHSFSSnL+sJ3mPPYgLv8JIDY1CqAAAKA2AHTG1UZTX+TbktuurlGZJ3W/NirgHA1ywJLmSV61yHa6JICqNlUEnbc+ZY74bYMGNKSSsisMGDBiQDBgwYADBgwYADBgwYAMnxbsYpJfKssLHnGVuJt7NAbxtz3Xbckqxxk83w6pFWeLTKbUBqOsDqjggOvXSNxYtRjrGK3EchHOhjmRXQ1sw6jcEeRB3BG4O4xnqYeM9Vo+ZZGo1o9UcozPZ4BSUAjKnYJy5DYjpz2HLlj3wfiLxmqph8cf4h5r5Guv69DjX5rgk0BBjvMQj7rfaqPQnaUD1pqB3cnCHPcPjnBkjYgqfiAopQ3Ug0QQeakAi8Ya9Oo1arryfW69OBbTcV9O3FF3M8Oy+djDOAw6EWrKRz8QOpG9LFb88Yzj3ZFoNBjkVw8mkCQHnpdizkH6wgLQFAcvK8M45MxlmLabH3ivJhXMjmD6jFviPHoJkibVo0S+JXNFbgn8ufl/kLxicatLbbXvQ8Us2jIeE9n0jPeOTJJz1uBtzB0ryQdNt/Vt8Ku0faerhytXyaTy35If8AP0/WvxbtBLm7hygIjOzymxY60fuj23N1tibgnAETcnW4HOtvZfQYmjhmn83EPwXH7f0h8y2ir+nmxXwjs1JmD4rSO/ExG59v9cbzKwQZOMVSLaqL+8T+7N6czyAxLw7Ly5g6YEXTyMrX3a8uVfG13su3hILKaxrOD9no4DrJMs1Ed64FgE7qgApF5bDc0LLHfHSjTnVVvpj6+/VkUymou71Yl4fwiafchsvH+JgO9ccwFU/Zjlu9tsfCNjjRQcHijieKNSocEMVZg7EirMl6y1feuxtvhhhH2hfNK8f0YX3ivFdArE7aSsrDqqqr7dSUG1kjZTpRprslEpOW5j8twHPx5Ygq3fPHlmqKRgoMRXvVkHfKXmfW9tr0OqAEoQCXOZ4VnMx9F0N9F7lHYtIuo95qCr4EzBBGgPszsKl/ENoZ5OIyRiQpNEzxsndxNHqWWMUjEtsEeRpGLD7scNgAsuPGd4Xm++eUBzGmYjcss8xkKKsbMsMRqMIWtSu+pSwA1ViwUdZM5pZ2dsuPrIoA1SrpV1MveAfeYDUKNC8aLGT7yR8vPBJFO0jPmtDEGqM0rQ018tOih02HTFvszl5FklOiWOArHoSV9R1jV3jKNTGNCCg0kjdWOkXbAGhwYMGAAwYMGAAwYMGAAwYMGAAwYMGAAws4nwVJjrBMctV3ibEgcgwOzj0YGrNUd8M8GIaTVmBhs/lniIGZCgEgCZR9WTfXe4mPLxHTZUBmO2EHangMLdw5RSTLVsOncy7Xz5jl/pjq7KCCCLB2IOMvxTsWkpQRzSQxq2ru0CkDwOv1eoHutmIoeGuQB3xllhbO9N2LVUvpLUxsGVthFGhd6+zQDkeRPRF2I1MQL257Y13COx4q8yQ//SUnQL6OTRl67EBaNaTV40XDOGxZdNES6V5ncksfNmJLO3qSTi3hqWGjDV6sJ1XLRaI8ooAAAAAFADoBj1gwY0lQYMGDAAYMGDAAYMGDAAYMGDAAYMGDAB//2Q=="/>
          <p:cNvSpPr>
            <a:spLocks noChangeAspect="1" noChangeArrowheads="1"/>
          </p:cNvSpPr>
          <p:nvPr/>
        </p:nvSpPr>
        <p:spPr bwMode="auto">
          <a:xfrm>
            <a:off x="161862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1" name="Picture 7" descr="http://2012books.lardbucket.org/books/geographic-information-system-basics/section_05/f2619b76bb0d1d0f74b0e8d80ba3349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013" y="1916832"/>
            <a:ext cx="2697434" cy="3944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10 Conector recto de flecha"/>
          <p:cNvCxnSpPr/>
          <p:nvPr/>
        </p:nvCxnSpPr>
        <p:spPr>
          <a:xfrm flipV="1">
            <a:off x="2851087" y="4157876"/>
            <a:ext cx="635052" cy="70441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14 Conector recto de flecha"/>
          <p:cNvCxnSpPr/>
          <p:nvPr/>
        </p:nvCxnSpPr>
        <p:spPr>
          <a:xfrm>
            <a:off x="2996231" y="2924945"/>
            <a:ext cx="478971" cy="48591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15 Conector recto de flecha"/>
          <p:cNvCxnSpPr/>
          <p:nvPr/>
        </p:nvCxnSpPr>
        <p:spPr>
          <a:xfrm flipH="1" flipV="1">
            <a:off x="5724918" y="3222172"/>
            <a:ext cx="957941" cy="82731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16 Conector recto de flecha"/>
          <p:cNvCxnSpPr/>
          <p:nvPr/>
        </p:nvCxnSpPr>
        <p:spPr>
          <a:xfrm flipH="1">
            <a:off x="5874432" y="1916832"/>
            <a:ext cx="864097" cy="7920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22 Conector recto de flecha"/>
          <p:cNvCxnSpPr/>
          <p:nvPr/>
        </p:nvCxnSpPr>
        <p:spPr>
          <a:xfrm flipH="1">
            <a:off x="6018448" y="1916832"/>
            <a:ext cx="720081" cy="39604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4" name="1023 Imagen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75" y="1196752"/>
            <a:ext cx="2871629" cy="2953806"/>
          </a:xfrm>
          <a:prstGeom prst="rect">
            <a:avLst/>
          </a:prstGeom>
        </p:spPr>
      </p:pic>
      <p:pic>
        <p:nvPicPr>
          <p:cNvPr id="1032" name="1031 Imagen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877" y="4199444"/>
            <a:ext cx="2541211" cy="2613932"/>
          </a:xfrm>
          <a:prstGeom prst="rect">
            <a:avLst/>
          </a:prstGeom>
        </p:spPr>
      </p:pic>
      <p:sp>
        <p:nvSpPr>
          <p:cNvPr id="2" name="1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1606487" y="649030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100" kern="1200">
                <a:solidFill>
                  <a:srgbClr val="005374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BeZero training workshop</a:t>
            </a:r>
            <a:endParaRPr lang="en-US" dirty="0"/>
          </a:p>
        </p:txBody>
      </p:sp>
      <p:sp>
        <p:nvSpPr>
          <p:cNvPr id="4" name="3 Marcador de contenido">
            <a:extLst>
              <a:ext uri="{FF2B5EF4-FFF2-40B4-BE49-F238E27FC236}">
                <a16:creationId xmlns:a16="http://schemas.microsoft.com/office/drawing/2014/main" id="{D56B3E46-7A42-D8E2-1547-24CFA085AB81}"/>
              </a:ext>
            </a:extLst>
          </p:cNvPr>
          <p:cNvSpPr txBox="1">
            <a:spLocks/>
          </p:cNvSpPr>
          <p:nvPr/>
        </p:nvSpPr>
        <p:spPr>
          <a:xfrm>
            <a:off x="9325136" y="908720"/>
            <a:ext cx="2738190" cy="6303962"/>
          </a:xfrm>
          <a:prstGeom prst="rect">
            <a:avLst/>
          </a:prstGeom>
        </p:spPr>
        <p:txBody>
          <a:bodyPr/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s-MX" sz="2800" dirty="0" err="1">
                <a:solidFill>
                  <a:srgbClr val="FFC000"/>
                </a:solidFill>
              </a:rPr>
              <a:t>Harmonizes</a:t>
            </a:r>
            <a:r>
              <a:rPr lang="es-MX" sz="2800" dirty="0">
                <a:solidFill>
                  <a:srgbClr val="FFC000"/>
                </a:solidFill>
              </a:rPr>
              <a:t> </a:t>
            </a:r>
            <a:r>
              <a:rPr lang="es-MX" sz="2800" dirty="0" err="1">
                <a:solidFill>
                  <a:srgbClr val="FFC000"/>
                </a:solidFill>
              </a:rPr>
              <a:t>all</a:t>
            </a:r>
            <a:r>
              <a:rPr lang="es-MX" sz="2800" dirty="0">
                <a:solidFill>
                  <a:srgbClr val="FFC000"/>
                </a:solidFill>
              </a:rPr>
              <a:t> vector and </a:t>
            </a:r>
            <a:r>
              <a:rPr lang="es-MX" sz="2800" dirty="0" err="1">
                <a:solidFill>
                  <a:srgbClr val="FFC000"/>
                </a:solidFill>
              </a:rPr>
              <a:t>raster</a:t>
            </a:r>
            <a:r>
              <a:rPr lang="es-MX" sz="2800" dirty="0">
                <a:solidFill>
                  <a:srgbClr val="FFC000"/>
                </a:solidFill>
              </a:rPr>
              <a:t> input data: </a:t>
            </a:r>
            <a:r>
              <a:rPr lang="es-MX" sz="2800" dirty="0" err="1">
                <a:solidFill>
                  <a:srgbClr val="FFC000"/>
                </a:solidFill>
              </a:rPr>
              <a:t>projects</a:t>
            </a:r>
            <a:r>
              <a:rPr lang="es-MX" sz="2800" dirty="0">
                <a:solidFill>
                  <a:srgbClr val="FFC000"/>
                </a:solidFill>
              </a:rPr>
              <a:t>, </a:t>
            </a:r>
            <a:r>
              <a:rPr lang="es-MX" sz="2800" dirty="0" err="1">
                <a:solidFill>
                  <a:srgbClr val="FFC000"/>
                </a:solidFill>
              </a:rPr>
              <a:t>resamples</a:t>
            </a:r>
            <a:r>
              <a:rPr lang="es-MX" sz="2800" dirty="0">
                <a:solidFill>
                  <a:srgbClr val="FFC000"/>
                </a:solidFill>
              </a:rPr>
              <a:t>, </a:t>
            </a:r>
            <a:r>
              <a:rPr lang="es-MX" sz="2800" dirty="0" err="1">
                <a:solidFill>
                  <a:srgbClr val="FFC000"/>
                </a:solidFill>
              </a:rPr>
              <a:t>rasterizes</a:t>
            </a:r>
            <a:r>
              <a:rPr lang="es-MX" sz="2800" dirty="0">
                <a:solidFill>
                  <a:srgbClr val="FFC000"/>
                </a:solidFill>
              </a:rPr>
              <a:t>, </a:t>
            </a:r>
            <a:r>
              <a:rPr lang="es-MX" sz="2800" dirty="0" err="1">
                <a:solidFill>
                  <a:srgbClr val="FFC000"/>
                </a:solidFill>
              </a:rPr>
              <a:t>crops</a:t>
            </a:r>
            <a:r>
              <a:rPr lang="es-MX" sz="2800" dirty="0">
                <a:solidFill>
                  <a:srgbClr val="FFC000"/>
                </a:solidFill>
              </a:rPr>
              <a:t>, etc., etc.</a:t>
            </a:r>
          </a:p>
          <a:p>
            <a:pPr>
              <a:buFont typeface="Arial" panose="020B0604020202020204" pitchFamily="34" charset="0"/>
              <a:buChar char="•"/>
            </a:pPr>
            <a:endParaRPr lang="es-MX" sz="2800" dirty="0">
              <a:solidFill>
                <a:srgbClr val="FFC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s-MX" sz="2800" dirty="0" err="1">
                <a:solidFill>
                  <a:srgbClr val="FFC000"/>
                </a:solidFill>
              </a:rPr>
              <a:t>Parallel</a:t>
            </a:r>
            <a:r>
              <a:rPr lang="es-MX" sz="2800" dirty="0">
                <a:solidFill>
                  <a:srgbClr val="FFC000"/>
                </a:solidFill>
              </a:rPr>
              <a:t> </a:t>
            </a:r>
            <a:r>
              <a:rPr lang="es-MX" sz="2800" dirty="0" err="1">
                <a:solidFill>
                  <a:srgbClr val="FFC000"/>
                </a:solidFill>
              </a:rPr>
              <a:t>computing</a:t>
            </a:r>
            <a:endParaRPr lang="en-US" sz="2800" dirty="0">
              <a:solidFill>
                <a:srgbClr val="FFC000"/>
              </a:solidFill>
            </a:endParaRPr>
          </a:p>
        </p:txBody>
      </p:sp>
      <p:cxnSp>
        <p:nvCxnSpPr>
          <p:cNvPr id="13" name="Conector recto 12">
            <a:extLst>
              <a:ext uri="{FF2B5EF4-FFF2-40B4-BE49-F238E27FC236}">
                <a16:creationId xmlns:a16="http://schemas.microsoft.com/office/drawing/2014/main" id="{B795CEC3-6A60-8AD5-E078-FA34B2E14F73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uadroTexto 5">
            <a:extLst>
              <a:ext uri="{FF2B5EF4-FFF2-40B4-BE49-F238E27FC236}">
                <a16:creationId xmlns:a16="http://schemas.microsoft.com/office/drawing/2014/main" id="{89F8FBE8-C276-A183-35F6-1075AEB010E4}"/>
              </a:ext>
            </a:extLst>
          </p:cNvPr>
          <p:cNvSpPr txBox="1"/>
          <p:nvPr/>
        </p:nvSpPr>
        <p:spPr>
          <a:xfrm>
            <a:off x="3943350" y="28575"/>
            <a:ext cx="81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 - </a:t>
            </a:r>
            <a:r>
              <a:rPr lang="en-US" sz="2000" dirty="0">
                <a:solidFill>
                  <a:srgbClr val="92D050"/>
                </a:solidFill>
              </a:rPr>
              <a:t>Step 1: Harmonization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EFF3FB-42D0-BD69-DFB8-BDEBF97B5E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</p:spTree>
    <p:extLst>
      <p:ext uri="{BB962C8B-B14F-4D97-AF65-F5344CB8AC3E}">
        <p14:creationId xmlns:p14="http://schemas.microsoft.com/office/powerpoint/2010/main" val="4230344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6117" y="2148061"/>
            <a:ext cx="1733074" cy="2561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9" name="AutoShape 2" descr="data:image/jpeg;base64,/9j/4AAQSkZJRgABAQAAAQABAAD/2wCEAAkGBxQSEhUUExQWFRUXGBoaGBgXGBseIBscGRcYHhsfHSEgHSgiGh0lGxwcIjEhJiwtLi8uGiAzODMsOCgtLi0BCgoKDg0OGxAQGzQkICYsLCwsLTQvLC8vLSwsLCwsLCwtLCwsLCwsLCwsLCwsLSw0LC0vLywsLCwvLC8sLCwsLP/AABEIARAAugMBIgACEQEDEQH/xAAcAAACAwEBAQEAAAAAAAAAAAAABQMEBgcCAQj/xABFEAACAgAEAwYCCAIIBAYDAAABAgMRAAQSIQUxQQYTIlFhcTKBFCMzQlKCkaFicgdDU5KxwdHwFTRjoiRzsrPS8XSDk//EABoBAAIDAQEAAAAAAAAAAAAAAAACAQMEBQb/xAAyEQACAQIEAwYGAgIDAAAAAAAAAQIDEQQSITFBUfAiYXGBsdEFEzKRocHh8SNCFDNS/9oADAMBAAIRAxEAPwDuODBgwAGDBjy7gCyQB5nAB6wYVT9o8stgSd4VIDCFWlKk/iEYYr86rER4zIxIjyz+jSuiA/JS7j5qMBF0OsGMpxXPTrGXnzceVjGmzFGCQSwFa5dSkEkD7MHE54ajfaGSa+feSMVP5LCf9uGyshzQ0zvHMvC2mSeNW/AXGr5LzP6Ypt2mj20RTuCasRlK59JChI9geYwRwqi6URVA6KAB+gGKXFYdaACMSU6HSzVVOp1XR+GrrrVYMoue7sMk7SZb78nc9KnVorPp3gUN8rw1RgQCCCDyIxmgGhidpXMmnWxIWjpskKFX4qGw6nC18rAjoyoYRLR72NjDbnSEVgrKWZr5EHlRwWGTbNzgxkDnJopViXNandWZVmiDjSpF+JNBHMfETi7/AMZzSC2yqy7/ANRMLI86kCAG+mo7demIsTfmaLBhLH2lir6xJoT11xMQPzIGT56sX8jxKGa+5ljkrnodWr3o7Ygkt4MGDAAYMGDAAYMGDAAYMGDAB8Y+l4ymf7TzodL5f6MLP1koeRQAeZ7oaFBG/ikU+mNZgwAZKTPtLEZVzTSKqltOUWOnoE0pOs2egDDC7iaZZBZiE84TvUXNSOaUEBjrk1iMqDuBWNhm+DwSsGeJC45PVMPZhTD9cLs32cOkiKZlsEaZh3yb871ESH211h4yit0I4sU5tYDFKqqMwZFEphEo8YIUDRqNKmw8l/XFrP5iGUjLNIyvIusBHKsVUjcMvToaPLFDOcEzaslQwsigK/cadckdEaNMoUItkHZzyIxG86xtAgYZaNAU7qaIpqGkBVjZiB4a+6TfyxZFxYkk0iznJZYDJmJNOmwrKZSI44Vdj3tFL7zSRa9aAvDPIqbdjL3iyFWjFKAi6RsCPiv4rPnhdwuFo/qvjhCDS7u0jklm1Bi3NaqjeGqynlt+lYmXcJcsMD/s/wCJx9SPEUbnriyn7/7/AExS3Ysirnzu8UMxlY0dpZH06tC+N/ACCdNXsrEtV8zthjiHNwJIumRFdbBpgCLU2p36gixhU9dRrCuDPeFDKrRGRzGiOASWGoj4bG6qW3xfmico3dkK+khSwJAavCSAQSLq9xiCfhinWUd4WeRZHZDuxUKKN2ACqgGsT5rPxx/G6qPNiB+5O+GzvchwithRDmMyWmhtDKiwlXMUixkEDvLN0TYYgKdvDd74txxZfNoHCpIoZgCy8ipINWL5g7j9cR5jM9/pEceYfQ6vcYManSbFvJpEieYUnDCPKZluZiiF71qlJHv4Ap+TYMwzimu8qx8NMe0U00f/AOwuPksocKPasV872jky7BGky8rHkjMY5D50FD6z6BRitlwrx9/MJnhd4xFc+ksJZljBZI1RQviBpixrnR2xebiQy+oQZZUiSZkkaNGbYIjltMaliSWIvcAqbO9Yi4JMdcH4gZ4xIYpIdyNMopjXWrsA9NQB8wMXsZibtFOkk2qGEwww9+Xjmd3eNu+0aU7lRrPdbjVQ1CicV8z2umj1Icukk/1bIkE3eK6usrsNRRadUhkIBFNce/ioQMa/BjJr2rlYRqMtUzzmJo3ZhoXujKjMVR+cZS6FKSwvw4mj7SSHPnKd2ppyDWuwghVzIWKhD43RO7B1eINywAabBhBwDtA07mOaPuJNOpY21hiAQHHiRQ+klQWjLLuN/N/gAMGPEuqjprVW18r9cYziTcRo99qC7/8AJgEV0u7nJ9UAws5ZVe1/AmKu7Gsz/EYoF1TSpGvK3YLZPIC+Z9MJZu1yNqGWiedh51Gu3q9Mw9UVsZbJxx66jC97Q1lzUmkX8Zk+sIG/OziyNIYH4yDYrZQeniNlvygDzxzKvxCa0hHXvNCoLnfwLMvHs1L/AFiQDlpiXU4P80gr9YxhVmoBeqYmU3dysX035arC/lAxbzOZZviVD/eQj84YkY+RsR8Kqh/GzmQj+VaAB57/AOOMcsRVmu0/bryL4xUP9RdFkY0AMRMQFm4mZF+aqQjfMHFqDPZoELHKJ/4ZEHy8UegIPVlPLExrmXlvz1kften9qx4UNp0h7UmzsoY+5UAV8rPnWxaGIqw2kLKlm3ii7l+0DA6ZYd+phkWRAfchGJ9ApwyyfaPLM2kSqrVeh/q2oddL0xHrWM+aoctI8sEiqRuAfQi78tsao/EZ/wCyv+BP+HG2jNG3aSBiRGTKQa+qVnF+RYDQp9yMVZuOPZGhY/Rm1v8ANI7AH5hirkZdCSNvVKAL++bG3lzW/lipNTaiUo3u0RF+5U7E/rjPVx9VytFWX3fXkLGgr6hnZi6sJJ5NR5AEwp+sZLj5v+mKeWyqRv33jjcjT3iMdx/MpIbn98nFpYQT9XIrH8LeBtvIHY/tiJgUJOlomPUWt+5+F/3xnjXqX0m2/wA/x9i5U4Lb8jbKcczMdfWrmF/6oCsfLxxqFH/8zhsnatR9rFKoHNkAkX5BfrD/AHMZiOQXRCs3mg0OfXw7P81rFyXLlADrAscpANX/AGkhj6AY0Rx9WGkmLKlDjoPsknDpWdUXLF5A2tCqBmDm3DIRdMdzY3O5xfl4HlnRY2y8LRpZVGjQqpPMgEULs/rjFz5ZJVp4++HMd4vh/udfzHEGUzDK2mLMSI/9nl7cL6d0RIEHma68xjbSx6m7OLKZUGtUdHWFQSQoBICk0Lpboews0PU+ePGVyccQqNEQWTSKFFnmdhzPnhZ2dzGbbV9JjVQPgagrNv1RXccvvahZ+6MOsb07q5QUuIcIgnFTwRSi7qRFbcAgHcHeiR88fG4PAdP1SeFldaUDSyKFUiuRCDTt93blti9gxIC/LcFhjlMyqQ51H43KguQXKoW0IzEWSoBJsnmbYYMGAAwYMGACtnshFMumWNJANwHUNR8xfI+uE+Y7JRf1TyRel61PuJNRA9FK40ODCyhGX1K5Kk1sYTN9ns1GbCpMtc4zoYny0OdIH5+vLC2U6W0yBomPISArqNcgTs/5ScdHzWZSJS8jqiDmzkKB7k7DGV4121y+grFC+cvmFVQh/NJSsP5dWMNbCUUr3y9d5ohiJ+IjA6Hb/LH0enM/4YQxZ0zTHuymWfn9GBZvS6kA8O23dKg53fS8+bmQeOLX6xEX/dYgD+8ccqajGWW/69TZGd1cYH/DHqMaiTdAfE5+Ffc9T/D/AIYp5bPQvWpwXPKLdD63qAZvyj9cXpfEBq6DwrVBf5V6e/PFbb5dddMjM5bBNMtKotVW9IPMk3bt6mzt0v8ASKMUet4+CULuSBXU1t8zywvk43ECAhLs3w6dg3s7EK3sCThkuQ2kVYZqurmAR5EX+uPYZkFq2kdRfhrrsbAGEE/E5j4UKK/4I1aVvQknSqbfiFeu2GvCOIZaELJnMk4fm0rSDMIhHUBiO7J/6afM4upUoVHaUkvEpqVEuFybh+aMm2XDSq2//ho1VD0+02QH84OHOW7O5htz3MIJF3qlcjrdFQG9bbGh4XxvL5jaGVHNA6QaYA8iUNMvzGGOOpTwNGOu5ldaXDQwXD4IJddpLPIhJ7qSaNCFLMpLxKUATb74Y0epxZftL9Fgy2nL5XLrMrMkb5gRAKFQqo0wkGRtVaAK25nGgy3AYkfXcjtoaMGSWR9KOVLAFmJ3KrZ5+Eb4sT8LhdQjxqyqhjCtuNDAAqQdmBAHPyxrjFRVoqxU23uJ4+0jtmlg7nSDHDIS3eal77vPCQsRQFdG9uBv6Yi4Z2hzE8MzrFEpjLgammA8EjqT4oFvZCaHnRrDROz8IaN/rdcaoqt30tlY2YqH8f1gBY/Fd3veJstweGNnZIwpfVromm1tqaxdEk2brqfM4YgUZ/j08EMMrxoVZGeWQd4EjrQVB0q7KCrMTIRpXuyTV7aUHC3OcAy8vxx7aQpAZlDKBQVwpAkWttLWMMgMAH3BgwYADEGczkcKF5XSNBzZ2Cge5JoY95iPUrLqZbBGpasX1Fgi8Y6fsfIjBwyZphyOYJ7wA86kOoflVUHtiupKUY3jG5KSb1Zel7cZY2MvrzJBomIDQD/OxCn8pYjyxmOL9sc2SyuPoaEbSRqJa9S7Aqo8wYx/NyOKfHoNLjXlnhevtXIjRd9lMiFgxJOy7318sV40BUq0s2bZQbXLqFF3yZxQscqLC/w45dXFV27Wy93H77fexaoR8SlmzKQHkhXO2PtGcvs3PwvrIFdI7B8hiqNG6txBYfKEMVC+hDv3o9lKeww64bH3v1aSJl1TlDEPGoHLUZFv9EHucQcSlljIWHMNPvTIqIZF338ejuxXk4HudsZHncnd69c019h7q1+vVM85GLVHo+h6lsEN8IYjk3jqTUPMg+YJxPw/MSLII2jm0G95KbTpH41Y6lP8fis9Ry+N2fkkNuWQE3feM8uxseK9Ef8AKoI3NHD9zX/1jJWklpvfx0/Ni6mm9ShmsksgogfMA37jFJsi6ikldP5dwPYOGAr0GHOrEkMGrriinVmtEXuxiIsqZVIlh1sjvqmzNhQFcgFbG3hAPgAHqMX4MuShUCTNA8zIAEryUuLYeR8Xvi/ne6lIZ1kRUY93Mo1JsaJIpgBd+JlqtwReJXGYOk6g8BH2mXUFz60xPhr8Oom9gMbm5S7uutreBluk+uvUWTzlEjggKZZifgZQhYdQh3W/UBhiaGURSBe4ZJD/AF2ZYEGzyDgsbvknhw0y0+VUFYwJGYUwKl5W9GBtwN/vUB6Y8RcImJpNMEZG8L/WhrFURqCxj0ViMPGKtr/fXmI229OuvInzfAlkGrNS6gpDACkVSCCDqvWCPPVXpj1le0Ui0Mm8mZHKmBeIb7kSsQx+TsB0XCqfIRrLHE47mQiokP1sBIFkhCQUqudJ7nDDM5qSEBZViQnYOXNHlWlK1E/w/ucPGU6Vsj/S+3EjSV7+/wDRqct2oZQPpEBU9TA3egfLSsh9lVsOOGcWgzKloJUkA2Ok7qfJhzVvQgEY5q0UrqWk1BAN2lbuIwL56d5G9nIBxb4f2e1srJE8hj+Aqv0aFCRuVNa2BB+JdeN1DF1XpKN/Dr2ElBcDpmDC7gmTliQiWXvLNqNzoWh4dbHVJvZ1NvvhjjpoqDBgwYADBgwYADBgwYAPhF7HfCOXsrALMN5cneoqCE3e6EadzzIAJ88PcGFlGMlaSuSnbY5/nuyMxfXOBnFU2gWk09NozsaHUuxO9AbDEeXnjB7qtDAWI2UowA8kIB0+o2xvs1mUiQvI6oii2ZyFAHmSdhjnvaf+kzIlCkcX033XTED56nG/oUB9xjFWwFOezt6fYsjVcS8UHQ1iUwGumOe8G49NIzd3IGtrELI7BR5KxYycupZhzoAbDUvxeWNNUuXkut+6qUXdAdGHnZUAeeObPBVI8LouVVMZvl/Tf0vC1T9IJjiJEQYiSQGga5oh6noWGy7jny+RTNmlt3CRXWiJwS1HcO4/9K11tjdYd5aNFVUQBQopQAKAHQDkBWKlShF34k5nLwCLLKgVVA0gAADkAByA9MVZeELq1xloZDzZK8X8y7qx25kX5EYbKg59cKs92ky0Vr3mtxzWPxEHyNbL+YjDwpu/ZBtW1KGbida+kQ94Byny5IdeW5W9Y5ckL+orFRM8JCY48xNPpG6RhUYA9JJKUJ50NDbdcUeK9sMwULRQaV2otTsdvJTpX3thhR2b7d5ES6uI5Vnm2Uz/AGi7bi4thHv+EMbxup4acvq0664ook0tjWcLyzSX3I038X0RQ5JGx15iQBCdqK/ECOZx74hD9B0tKpi7wkF0KSSEKrN458wyRodKsdHj5bY3HAuP5XNpqy0ySADcKaK+jKaZfYgYnz3DUlkgkbnBIXTluWikjINjlT3tW6jGyGFprfUTMZzL53JxLLLHBNNJDovULkqSt0aZ1AUG1IUgAowqxhinahGChIZnmJcdwvdax3ejWSxlEVL3ibhz8QAs2MfG7H5Y3swLCQSG/tBK2t9YIo2/i5De/M3KvZiAfAZIwrO0Yjcp3feV3ipprwMw1lDY1URVCtCSWiFKp7aQd7mYgrMcsrtIVkgOyAFqQTd7zOmygF7Xi1xnj/0eVUMdJpDPNIWVFBYg0wjZdS1ZDFBRXfy9TdnIm70FptMoIkTvW0tqjEZ63ekDe7vfBL2ZgddL9643vXPMdQPNXt/Gn8DWu523OJAc4MGDAAYMGDAAYMeZGoEgE0LoVZ9BZAvHKO0HbrNvIYQpyPPwsPrWFje2GlR0OgNzFPiG7AdH4zx3L5RdU8qpfJdyzfyqLZvkMcv7R/0ytZTJw6OY72eifcRqfetR/L0whVHUs9d4531SM2pjyGpjbN7nGT7SSTFvr4wPwhQKP5hv8j+mFzARca7RzZp9WYledhZ8R8CH+FQAq/IDFeKY3b+IfhDEf4b4qHKWNlAB5kk495eIgqIj4ugG+/tywrA2fCWBQaYig9eXPmTVm/PfDrL8YlWtT2v4STX63q/y9MIeGy5kDS4UnzNavnRCnDjhykOCmppPYXz9RWFJNEZVlQN9GZG/GDo2H8QpivWitYsJHmI49X0qIitmlSh6bqygj0q/XE2WE5XxhPy8/TY7Xilm8jDJQ8TPubBquhu/CP3wkqcJfUhk2thBxjiDTHS8ryb7fdTyrSBTj+e+m+Mr2pgkZQO+0KBXd1pBrrQ57/pjW8Q4BIgLq4KjnZr/ALjz+VYzWb4fFKxIRtR5sNulDnzw8Uo7EPUn7MGYIS2ZDmqAA1afKyfEfY4zvaSFhIWaRJXPPzX3FUMGdyj5Ygk2CTpINE+y3f6YVysCNunrVH1H++WGFGnA5I4nDy61YcpI3I0mvulaK2Oox1XgnbfMqB3UgzKdBMRyrksijV62wfHEi4+9/j64lgDIxZZGQ+YP6ehGJA/TnDu3eWchZryznYd5Wg7Dk48I8vFpJ8sahGBAIIIPIjH5a4X2qlj2kjD3zcEhj73z/UY13Znjfi/8LLLHIf6uFTR38R7rSysSfvEE78xhswHecGFHZmfNPGTm41Rr8OnYsvmygsFPsxvyXlhvhgDBgwYADBgwYADFfPZGOZdEsayL5MoI/fkfXFjBgAwPF/6OLDHKTtFf3JR3ijnsrE6l59dXLYDHLu0vZDPwE99EzL/aqQ0Z9SRWkfzhcfo/BhXFAfl6DgDE/WMa8hsu3keZ/YY0OQ4PK4Cww6UHNgNv8Lb5A47FxHsjlZjq7sRverXGApvfciirnf7wOFmd4VmogSO7lQXutIwX+V20WPxah7YVxZJl+H9mIlXU8wbzrZPnvq+Vj2wx7pQK7rwg7XsvySrP6V64gyfFMrOy6X1zb6d9L0NiQdhp9U2PSxi/mVkC27KVHPfTt6vX+QxDViUyr3Y/HrJ/q+Y/TmB7na8VON5nMrH9XlwFrcg6ytfwjf5748ZntLl4xSJb/wAOwv8AnHP5XhPmuMTy7OxA/s1BBI+Xib57YgBRmeJ6m8Rd2BqibrzA6KcXYY1fd20/7/EeQr2OPC5WtyojsbE1f7eH9z7Y+LoQ8u9bz6j9fCPlWIAT8T4KjtrjYgk82vSfnzPywhz/AAtkpnFA2NQ3B/0+fnjcSyjZnbQPK6+Xi8/4R88MuzfC/psjJEIo9PxFiVYjzCHxsPU0p8+eBbkHMfobVtXz3/blhrwPsfmM4R3EbSL/AGlVHXLd28JryBJ9Mdz4T/RzkoiGkjEzj8QAQH0j+H+9qI6HEva7gjTy5UiLvIo9YZAsJokxlCRNahfCRaqWF7Eb4sUSDN9n/wCiGJQDnJO82H1UVqgPW2+N/fw+2N7wTh+VgUplUiRQaIjC8xV6iNydxz33GEue4NmJRnY+7hEWaBbUZCXDHKxR6dBiKVqjHi1cumPEXZ3MGKEBlhkjYrrVgWMEgAlXwRRqjbKy6RQaNTZ6slYDTtnogpYyIFAZiSwoBDTEm9gp2J6Ygy3GsvJfd5iF6q9MiGtRpbo7Wdh5nCWPsu6ZhZ43RO7KRxRhAFXLKoVoyee9s+1DUsd7Li+/B2MUkdqNU4lBrp3yyUfXYj9MSBefi0AkaIzRCRV1tHrXUqDmxW7C+vLE8WZRqCsrWoYUQbVuTex6HGczXZV3Zh3yiLXNKi914xJPHKjFpC/iQCVqUKpoKNVCjc4H2cGVkZo5D3ZjVFiIFR6WYnQeYQlidBsL0oUAAPMGDBgAMGDFfPZ6OFC8rrGo6sQB7b8z6YALGI8xOsal3ZUVRbMxAAHmSdgMZLiPa92BXKx1ttLMCAfVUFMR/MV58jjOz5h5SO/d5JLGnXQAPQoFpFPrQbzJwrkgNTxDtgOWXjLj+1ktIx6jbU/TyUjk2MrxyLMTENLJ3/URL4VXluEGx3FhnJI6HFlY5BuWBPUCr/XlftXviNMx0iFefRbJ5m+fLpviuazqzBq5nMxk1bYqFN7qy7H1Kkc/Xn64+ZkM4AErmttLkyRfM2GB+Zryw/zRBoTgNdgVy5b7c+W+94UzZVl+yNDy2uvQfCPbHQw/y5wVPLt5/wBGGpGVJ5k+v2Uo4ZI/tYzpPJ4vGDfmQNQ25+EAeePccyabhFKfvA+E/wDyP+7xfyGa0/YG2+8p5Hzu/X8OLc2UhkcPPEqs33ksaqvZtNF/ZrGMmKpSpNtK8e7X8GqhVU1ZvUzE2ZLErZlI5qlbfzdF/McWE4a4okrEt8l3ZvKiRpU+gBvzxelREAGVGmMeYAAH8IFH+9ipl5GJ8Jtue9AfLzH8uOPWrza7Lt1+DbhHCVTLKLl4FmPhcbnwKUb8clsx26BrNfMAeWKk8Sowte9YGxICfCR1DDdTf4ao+WLGZViPr916Acrry53XnfpixlIJCLQbebc/l0/XGGNaUdW7+f73OnW+H0Z6vR937Wwz4X23ny1d7IMwh5ByFYdAFffV+eyT1GNxwHtbls3So5SQi+6lGl9udA7OB1Kkj1xzCXhUUmyqS/U1162aqr5hb9sUs5w4x13pDLYoAWLHLb4iR+ntjo0Metm9e85NXC1aeq7S5o7zgxyTgfarNwUAe9ir4JmJP5X3ZfzavYY3HC+2WXloOTA520y0AT/C48BvoLDemOhCvCeiepRGSexo8GDBi4kMGDBgAMGDBgA8yKSCASpINEVt677frjn3EOzuYhYyupzrVvMDcgH/AJZ2A9IzuTsgx0PBiGrgcwysIk8YYAb/AAGiK8/IjqNjicS7UiBh1YbJ6k9T8rxs+Ldn4cwdTLpk/tEoNtyvYhwL2DAgc6vGW49wXPRLcGidfvFRpkA6UpOl63JOoHyU4RqwXFsgjjFtICD937nsFuz+vyxRzvGNYoJoA5Mdv06r7msLomuz4jJdMWsMrUNmDCweXhqx5Y9Oh5uxYHkFBH/bzb98LTo16/0rLHm/0jLUxFtEMMlnyt0BLtuRsb/m5Nv+mKebl1m2av4NJ69CpFtiTIxEDwEIo+Z+Y5IcTKyMPhJJ+/Zr31Vf6beuOpRw8aK3u+ZRKrKasyBYNdd5cajkRz+VfB7nDHJs0f2dS7fE3P8Av14h6AYBGFClyJR5f6DfXXr+uB8wSbBKH23Py5fPfHM+J4p/9eXzf8G/A4dfXfrzI81l433kbQeoqv0XfV77++F02ut1tL+IDxD1rfT79MLeMqQ5bvO8b8QY+E/xHoPQX7Ygy/GWj+1IkU3sOu/kPj+eOFOm5K6164Hew81BNde4+gmHNPHfmd/bV/lj07L95qJ+4Bsfy76/ffHjLPFmt4z3R9D4jXmvw167+4xG0LKSFUOOrgmtuVk3+g1VjHZXs9H15GhZWi3JmmZdLAIo9idvIbhP3xVG5+ptz1JOw9C/+X7YkiyHh1SOGUbkWQoHqebfm/bDHhOQlzIH0WIhP7V/BH+XY94K5FQV/iGGp05TeWmr+nmEpwpdpu3XAXwZQ7mRgh5kVQ+d/F7jDXgmSkzIqKEGMj7ZvDEwPldmQEb+EFT1YY1fCuyMaU2YP0iTY+JaRSPwR2QPMFizDocaTHWpfDc2tZ37lscurjdX8tWvx5ijszwT6JEUMhkJN8tKLsBUaWe7Tb4bO5OG+DBjqpJKyMDdwwYMGJIDBgwYADBgwYADBgxU4vmzDBLIACURmAPKwDV+l4AIeK8DgzP2qAsNg4JVh+Yb16Hb0xj892Rny4LZeswu2zeGQD3+GSruvDsNrOEcvfSuvf68xM7ERSxvpA2Zjoor9HoA7jmFHidtsdB7KyThGjzEgldNPiArZhyJ21EVWqhfkMFLEf8Ahi1KKf1I57LloybYt3gO6MpQg/yVq9d798SJFJXiPXpWqun8OOlcW4NDmQBKlkfCwJVl/lYUR7XR63jmnaPh7K2iCY5pBYYDSpUgG7cVHK17UANNb4TF4qvl7DSX5Chh6Kfb19Cs2diSxGdT9Qp/9RP/AN4U8Rzrv4WqvwoDVDz6n35e2J45VI0OO6IHwkUw8uY25cxd+eKbM4JVDa87PUe/X/e+OJd3u9+uJ1Y2tp15EbRsF3YEdBtf68h+/uMLj42uKwa3Ymr9yb1e4usX5I4zufi5m9ht6cq97xDLJ9XrpWjB+Mmgd99Cnd2As0NjXMYspxctkDdtyE5dtixtV5kbKPM1zP7/ACxtuy+WzmZVe7QGKhU0lqnTddtUm3Khp6ahjTdjuzGSKLKrjNsK3cUEOx+yPwEbEa7YeeNrjXHBRmv8uvcZ5Ypr6DOcM7IwRkPMfpEoo3IBpU9CqchuNidTD8WK8XFp3yrxRJIc2qaNUihQrswQO10aF95sN1U1ewNjjXCZ3ndo+7Mc0cEbl2IMYhllcsoCESFlkIolaKjney0dnM2PpKoYY0mDKDrLsO+l1SuCIUdToLEIXe20+Jas7YQjBZYqyMspOTu2QRjPQdxZURwGSj3wdJ4mCd1GzvoPeAalDkc1UkkM2Fyd7Bl0EzTR5owQBJZM2EjSUZZFJkDTU4EoJYaHuyaN4az9l82iIkbwSrH3qwhhoEQlCaSFdZge70uij+zlIsad7bdmZ1zAmSZXPdIheTwktHJIwtYRGGWnqieQog4Yg1gx9x5iBoaiC1CyBQvrQs0L9cesABgwYMABgwYMABgwYMAFXiXEI8vGZZXCItWT5kgAeZJJAAHnil2pN5LMEEUYmo8+a4yn9Ik0pmQ6SYMuBI2k+LUbt9NeIIl1RvxNsdq8f8ZCZTNQyfUx92Tl+9ZQx1a/AFB2AItRdgGiFCjFcqkLWT110BXvsVuEQBZssyVvI2rSCBpEGZqlPLc/72w74rx2HKu5lcLb5bSu5ZrkcEKBu2w5DFHKV30PX6xjfp3MuML22dl4lM4Ate7oOupSEijdQRe1OSRVG/PGLBviacRoxv2w7YZjNTSRQqfoqaV0amjeQkKSW6hbtdJ2YWaYEUs4dxdkIQOWrbup6DbfgfZWBOw1BfbFnM5UytDKWuR2oGgFRTC7aa6rrVbs2fPkBeyqRz3DmIVVkF1sQQbGpGG9HfcUehxulClV7F+1yf6OfKUovXYV5/Ntn27mKEeDdpJtjGT+FdmDD/fO8ec5wiWOMkSq+hSSXGmqBJNrsQdttvc4n4twpsvTANNCOgFPF6o3MqN9uWw5bnE2U4hsqlw6SD6qWtmO/hYV4W/S98c+tRlTsradcS2nVa+lideFCQQrLpGY+0Akc6XAUgoAAAhBdTyYmuZq8ec12emLyM0Rji8IJtTqLkKQm9CyQSx5fhJ2xf8A+ChF0SqrmWQ6GBYGMBSa1b2oANL79LxDl87PHGUa8zCGKsEJ1oUbYobttwDW+9jYDExqWjZPruNFPF1ILR+5cfNuJvrZnhl0juhlgQxUiviotNTXaEafhLLuDjbdl+3DOhGcjMRRihlFFTp21OoJMN8zuVH4hyxhstOZG71c1F3QUKXKhZAASaIOyn1revh64jbjRWJlyiNoBsyyFjqZjvVm2YsdunsMNTq1Fol/ZVJxtodzjkDAMpBBFgg2CDyIPUYocM4uk8k8a3cDhCfO1BsegbUvuh9Mcn7L8alyhHjk8dudOqWJtrYslaohvetdurN0w7/o44sEnzHfeAyEFyxGkS63Yi7oWZDV7Gq57Y1/N7SQK1mdOwYWcV4sIZcvHt9dIVN9FCHcef1hjX8+GeLbkBgwYMABgwYMABgwYMABiLNZlI0LyMqIossxAAHqTsMRcVzRhgllAsxxu4HnpUmv2xzOXPSNIDnAxm20Wfq7o/YD4RsSP7SudisUV8RGklfd7EN2VxGePZqSFpJWBbMxDUSG0jWlKKUFotOqtgwNG6Js2+MwZhqzLkLIjKI1WvhdlBU9K33G9kA3sFCnNR/R8qYX20JQf7rBBzvo1C9J32NXV4l7R9oS8i5eGluRPGwJbZ1OoLyVQaOpquhQIIOK7UneorX11JTb0Ra4Pm+8KrFIcrIha4qB0+Fl1RBtl2a6ogX8N7lPxzK91LOTq8SllZiWJAhRSdRJLHUpsk3ZvqMO54Y3iMbZciRfGZNWy0PtBJvITQrTzNaTsQTQbPOYxDxCFiNNmQDaqok6SSh3O4336Yqi0nmg7rl7cwkpRdpE3GcykMMZYCRYfjXagSoAJJ8JYDpzpicW/oXdwJImhmQu6aDahSxLRqeoI2rkGC7UBiH/AI7l+7EWWy7Zg/hjjtQfNmYUvU2d+eI+L57Ox5eRjlookCHfWCVsUKojxb7DzrbCSc5SUlo78/0I9QznbYbd0isOju2kH+UAW37fPCKDiAMrqwRIJvtArH6t+klUCosCzfn0G1nhuWWApFquQoGkbRqO5qgNtIsNW+1ciScWeKwBpFjYkxODpJUK6uATseVFb5V8J5g46c6dScMz2OkqWCjNUF9fPXf08reY18Way02WkYLKhKMQLNfddfUjcHzvFJM6qqIoFWR1/AAsaKPxEbAXf+F4yWYkzEjyIC1hNEmk/aLEoUMRd7jcqPxcsbHh8kE8GiFFK2uuOtJIVlLA3zsArfI3zxyq0FDV6rlyObKNnZiGbgwnbUZ1WdySqlSqvtXhJoP4R0s1RPmb68YeNlTMJ3LqyMrVaExuGUjfZbAsXyNAg8nqLlC+l1eYBbXLyoCVYkg6tQ5AcmYkeKwzHTiimY1wqrIk0ca6WZnqyopypI6b+I0T5gbkU/mysk7Lyt4deZMoDI8XOrMyLl0QywKrOGBXYy94yAeLUwaPYgfCLLaRa5OMSx6RYLsd4GQBCDzIYAmq5v4gSa0gmgvyMbKpkymqWCyHgkBDRmrpb57Ectv3OJeGypO693K4VAfq6GpSxWxZ3ABXpdXsQABjRGcbv5yuu798mxZ51oW5824ny5WORkLJ3aFrWIwzapALNLZVQADp8I5DHYuF8YinsI1Ovxxts6+6+V8mFqehOOUy8TjhqJBqcX4F3NnfxHfSSTfnuT5nEuXycrsJppO6Me6mNtGjzJb25i6rntYxXTxGRtyVk/uPmdrM7BgxlexvaF8wzxONYRFZJtOnvAWZT4fSgdYAVtWwob6rG+E1OOZEhgwYMMAYMGDAAr7Vf8lmv/Il/wDbbGUyHEYc0mhgpLL4omrfboD8Q2/ffGr7Vf8AJZr/APHl/wDbbHJ5+zrhfqWDoPuuaYEeTD5c/wBcc74hQVXKr2etvxx29C6lazuNO03AJ9FZWQ6SRrVhqkC/9JmIF1+L+9tWKnD+z8LQ6YQVOtWZnvWXRg1SX4t2G4oVdgYgyfHcxEdDOwIrwTLZ+Ru2/vYcxZ2PMMuq8vmKIV1bn6WR4h/AwI8twMYLVqPYqLT190Hyk+1TYpzWUzDNJH3TITEAZOYU6mNqQbduRUbfxaetvspDIytJmDJ3u6AOgVQuraquyQqk2fLYdfnE+0T5dmjlMQK1UmsorahfwkF9Q/CL2I33oJpeLz5jwjUUPvEv6byt6htIONlHDzqRy043658DPXr3lmmzScR49BApGzMt2ikUPMsfhX/HyBxnJ8jNxEq8+pIOkYsar/CDuLGxdqNXQUGza4XwYKV10xX4QFpUoV4V+7152d+eNNBCB0odf9nHWw/w5U+1U3MUq7lpEq9n+Bww2wTxNzLMXahdDUxJ+WPfEshFMPrUXSDqJO1EA72KIoE7g+eLkk1CyaFczsNv8sYztNx9WTr3HIJR1ZhuigdIrqz972+LRVqwpx18kTFSk738ynwCNfpelFpUSWSq+ETzF0BFbERlRX+mGk3D8vmWvLzrHPGTRjdSwPI6wN+lf43ywgEkmVid3YnMZg65K20qboDyqiB7HfYYV5WOwupQwvw3exA6bWCPIbjyUb48/Jtyc0+uPkdGnSc1dmwi4w8DiPNqEe7WT7kn/wAT+3tyxRz/AAhgixxoz/AoZSBqQEbSAkDYddwd6q9JqtLNoAkHfI2ypKbLbHaM7tYsb+ICvi51LwfISlQMnmSqDYwzBX0bkVYJ22IFGtjuaxMJ5LuOnp7omMp0XdfwOMnGuUjYyOFLNZI5A6QABe52Hz32HLC5+GyZuQSxR9wN7lbZnva1Aq9vvXuDzOLcGSjjkGsvnMxz0gCk38vhiXqNRs0SLOHX/D5JCPpDqin+qRjR3HxvQZ/YaV5gg4zusqbzX1fWi9xXnqycnu+JR4NkocuO7yyd7Jtrcnwg395qPi5+BR71zwxmyiKve5uTXRtQRSqRuO7SyLB+8bbnuBtiTPcUgyiBV0lgNo0I5dL/AArXn5nyxkMvDmOIymRye6ugd6ryW969eZ/fFVOlVxMm28seL/nrlqXKMKau9Xw7/D3N92C4suYzc2hdKrCtbgk253NChy5b43+MR2GySQzukaaQIVv1Jc7k9eX7Y2+O3hoQhSUYbFM75tQwYMGLxQwYMGADxLGGUqwtSCCD1B2IxjM52Vky515YmaPrC7W4FV4Hb4+m0hvmdewGNtgwlSnGatIaMnHY5o4izClXANEqyMKZGO/iBAZTW9bbHrtjM8T4M8BLLqkhvrzT1Hp6/rXPHXONcBizNM1pKopZU2YDy3BDL/CwI61dHGRz+Xmyp+vUFP7dAdFc/GDZh68yU5eKzWMUqU6St9UeXWz7156FqkpO60lzM52c4dBmUcz20uvSJB8QARNIujYrofM+eLed4BNDuv1qeaimA9R6el4Gywy7l4ACr0XTYBidtSHYB6oeTAAbc8aPhXEVddmJo0dV2p8ivNdsdfCYqLppU3twZzsRQedua34mbymZXTf64jbtACKhUynkNOyX6udun3dRxZ4q+SzGaKShNKCmNHS8jEcyNgyKOfm/MFdlnaPsfPIobLTl4yPsmN+H+FhQk6/HZN/FjLiviqVT5a073sTTwbSzMUcb7Qb07DMSCiuXjNRg9NZ++w/DubohV54omLun+k5vTJmGFxxclTyNbkAHahZu6vcj1ojypMcSF82R42lTT3YuhS9fSjpPPVVYVRJbln1SSNz3tmHuaCry5Uo9dsYJTc9b+fF+yNdKg33ImqTMSWd2skn1oeu1UAADsBWrmC6yXDgleZFVzHsB9722XfleIMvF3SBjSrYoliRXp+MnoNhvtq5YacO4ZLO1gNGp/rHH1jfypXh582G34Rd4y1KllvZG/sxKuYlANG3Z7GmiS3ptu4/hWkG9kYtcL7MSFu9lkOWXlWsByDtTEeFFH4VuqB1Xvi3m8/l8kSkShpj8TEkkcx4yTZ89PTGekklzUnN5n/COS78ttlHniKcatXSGi59aJd7Ena156I2KcbymVTTFTc/DGOt723KySbO52HPnjI5vOvmJCB45H5gE0o8r8gNvM/qcOsr2LZq72QrtelNgPS8PeGcLhgIWBDLKwsBTqdr+9ZoIv8RIXfzrF1KhSpvfM+79v2v4iZ2l2Fbvft7irhPY6wDOaA30Lf7k8/3xoOHZdpvDlYgy7AyFiI0IO+42kYb7Je4oleeHuQ7K66bOFXHSFSSnL+sJ3mPPYgLv8JIDY1CqAAAKA2AHTG1UZTX+TbktuurlGZJ3W/NirgHA1ywJLmSV61yHa6JICqNlUEnbc+ZY74bYMGNKSSsisMGDBiQDBgwYADBgwYADBgwYAMnxbsYpJfKssLHnGVuJt7NAbxtz3Xbckqxxk83w6pFWeLTKbUBqOsDqjggOvXSNxYtRjrGK3EchHOhjmRXQ1sw6jcEeRB3BG4O4xnqYeM9Vo+ZZGo1o9UcozPZ4BSUAjKnYJy5DYjpz2HLlj3wfiLxmqph8cf4h5r5Guv69DjX5rgk0BBjvMQj7rfaqPQnaUD1pqB3cnCHPcPjnBkjYgqfiAopQ3Ug0QQeakAi8Ya9Oo1arryfW69OBbTcV9O3FF3M8Oy+djDOAw6EWrKRz8QOpG9LFb88Yzj3ZFoNBjkVw8mkCQHnpdizkH6wgLQFAcvK8M45MxlmLabH3ivJhXMjmD6jFviPHoJkibVo0S+JXNFbgn8ufl/kLxicatLbbXvQ8Us2jIeE9n0jPeOTJJz1uBtzB0ryQdNt/Vt8Ku0faerhytXyaTy35If8AP0/WvxbtBLm7hygIjOzymxY60fuj23N1tibgnAETcnW4HOtvZfQYmjhmn83EPwXH7f0h8y2ir+nmxXwjs1JmD4rSO/ExG59v9cbzKwQZOMVSLaqL+8T+7N6czyAxLw7Ly5g6YEXTyMrX3a8uVfG13su3hILKaxrOD9no4DrJMs1Ed64FgE7qgApF5bDc0LLHfHSjTnVVvpj6+/VkUymou71Yl4fwiafchsvH+JgO9ccwFU/Zjlu9tsfCNjjRQcHijieKNSocEMVZg7EirMl6y1feuxtvhhhH2hfNK8f0YX3ivFdArE7aSsrDqqqr7dSUG1kjZTpRprslEpOW5j8twHPx5Ygq3fPHlmqKRgoMRXvVkHfKXmfW9tr0OqAEoQCXOZ4VnMx9F0N9F7lHYtIuo95qCr4EzBBGgPszsKl/ENoZ5OIyRiQpNEzxsndxNHqWWMUjEtsEeRpGLD7scNgAsuPGd4Xm++eUBzGmYjcss8xkKKsbMsMRqMIWtSu+pSwA1ViwUdZM5pZ2dsuPrIoA1SrpV1MveAfeYDUKNC8aLGT7yR8vPBJFO0jPmtDEGqM0rQ018tOih02HTFvszl5FklOiWOArHoSV9R1jV3jKNTGNCCg0kjdWOkXbAGhwYMGAAwYMGAAwYMGAAwYMGAAwYMGAAws4nwVJjrBMctV3ibEgcgwOzj0YGrNUd8M8GIaTVmBhs/lniIGZCgEgCZR9WTfXe4mPLxHTZUBmO2EHangMLdw5RSTLVsOncy7Xz5jl/pjq7KCCCLB2IOMvxTsWkpQRzSQxq2ru0CkDwOv1eoHutmIoeGuQB3xllhbO9N2LVUvpLUxsGVthFGhd6+zQDkeRPRF2I1MQL257Y13COx4q8yQ//SUnQL6OTRl67EBaNaTV40XDOGxZdNES6V5ncksfNmJLO3qSTi3hqWGjDV6sJ1XLRaI8ooAAAAAFADoBj1gwY0lQYMGDAAYMGDAAYMGDAAYMGDAAYMGDAB//2Q==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17 Rectángulo"/>
          <p:cNvSpPr/>
          <p:nvPr/>
        </p:nvSpPr>
        <p:spPr>
          <a:xfrm>
            <a:off x="650495" y="6212062"/>
            <a:ext cx="1110335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3000" dirty="0" err="1">
                <a:solidFill>
                  <a:srgbClr val="FFC000"/>
                </a:solidFill>
              </a:rPr>
              <a:t>Calibration</a:t>
            </a:r>
            <a:r>
              <a:rPr lang="es-ES" sz="3000" dirty="0">
                <a:solidFill>
                  <a:srgbClr val="FFC000"/>
                </a:solidFill>
              </a:rPr>
              <a:t> </a:t>
            </a:r>
            <a:r>
              <a:rPr lang="es-ES" sz="3000" dirty="0">
                <a:solidFill>
                  <a:srgbClr val="92D050"/>
                </a:solidFill>
              </a:rPr>
              <a:t>2000-2010</a:t>
            </a:r>
            <a:r>
              <a:rPr lang="es-ES" sz="3000" dirty="0">
                <a:solidFill>
                  <a:srgbClr val="FFC000"/>
                </a:solidFill>
              </a:rPr>
              <a:t> -&gt; Validation </a:t>
            </a:r>
            <a:r>
              <a:rPr lang="es-ES" sz="3000" dirty="0">
                <a:solidFill>
                  <a:srgbClr val="92D050"/>
                </a:solidFill>
              </a:rPr>
              <a:t>2011-2019</a:t>
            </a:r>
            <a:r>
              <a:rPr lang="es-ES" sz="3000" dirty="0">
                <a:solidFill>
                  <a:srgbClr val="FFC000"/>
                </a:solidFill>
              </a:rPr>
              <a:t> -&gt; </a:t>
            </a:r>
            <a:r>
              <a:rPr lang="es-ES" sz="3000" dirty="0" err="1">
                <a:solidFill>
                  <a:srgbClr val="FFC000"/>
                </a:solidFill>
              </a:rPr>
              <a:t>Simulation</a:t>
            </a:r>
            <a:r>
              <a:rPr lang="es-ES" sz="3000" dirty="0">
                <a:solidFill>
                  <a:srgbClr val="FFC000"/>
                </a:solidFill>
              </a:rPr>
              <a:t> </a:t>
            </a:r>
            <a:r>
              <a:rPr lang="es-ES" sz="3000" dirty="0">
                <a:solidFill>
                  <a:srgbClr val="92D050"/>
                </a:solidFill>
              </a:rPr>
              <a:t>2050</a:t>
            </a:r>
            <a:endParaRPr lang="en-US" sz="3000" i="1" dirty="0">
              <a:solidFill>
                <a:srgbClr val="92D050"/>
              </a:solidFill>
            </a:endParaRPr>
          </a:p>
        </p:txBody>
      </p:sp>
      <p:sp>
        <p:nvSpPr>
          <p:cNvPr id="13" name="Rectangle 1"/>
          <p:cNvSpPr>
            <a:spLocks noChangeArrowheads="1"/>
          </p:cNvSpPr>
          <p:nvPr/>
        </p:nvSpPr>
        <p:spPr bwMode="auto">
          <a:xfrm>
            <a:off x="8262195" y="3536017"/>
            <a:ext cx="2945440" cy="199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s-MX" altLang="en-US"/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8335612" y="2760757"/>
            <a:ext cx="1346706" cy="157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s-MX" altLang="en-US"/>
          </a:p>
        </p:txBody>
      </p:sp>
      <p:sp>
        <p:nvSpPr>
          <p:cNvPr id="19" name="Text Box 5"/>
          <p:cNvSpPr txBox="1">
            <a:spLocks noChangeArrowheads="1"/>
          </p:cNvSpPr>
          <p:nvPr/>
        </p:nvSpPr>
        <p:spPr bwMode="auto">
          <a:xfrm>
            <a:off x="9813811" y="2153139"/>
            <a:ext cx="3444914" cy="787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square" lIns="90000" tIns="46800" rIns="90000" bIns="46800">
            <a:spAutoFit/>
          </a:bodyPr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9pPr>
          </a:lstStyle>
          <a:p>
            <a:pPr>
              <a:buClrTx/>
              <a:buFontTx/>
              <a:buNone/>
            </a:pPr>
            <a:r>
              <a:rPr lang="es-MX" altLang="en-US" sz="1500" b="1" dirty="0">
                <a:solidFill>
                  <a:srgbClr val="009900"/>
                </a:solidFill>
                <a:latin typeface="Albertus Medium" pitchFamily="32" charset="0"/>
              </a:rPr>
              <a:t>Forest</a:t>
            </a:r>
          </a:p>
          <a:p>
            <a:pPr>
              <a:buClrTx/>
              <a:buFontTx/>
              <a:buNone/>
            </a:pPr>
            <a:endParaRPr lang="es-MX" altLang="en-US" sz="1500" b="1" dirty="0">
              <a:solidFill>
                <a:srgbClr val="000000"/>
              </a:solidFill>
              <a:latin typeface="Albertus Medium" pitchFamily="32" charset="0"/>
            </a:endParaRPr>
          </a:p>
          <a:p>
            <a:pPr>
              <a:buClrTx/>
              <a:buFontTx/>
              <a:buNone/>
            </a:pPr>
            <a:r>
              <a:rPr lang="es-MX" altLang="en-US" sz="1500" b="1" dirty="0" err="1">
                <a:solidFill>
                  <a:srgbClr val="FF0000"/>
                </a:solidFill>
                <a:latin typeface="Albertus Medium" pitchFamily="32" charset="0"/>
              </a:rPr>
              <a:t>Forest</a:t>
            </a:r>
            <a:r>
              <a:rPr lang="es-MX" altLang="en-US" sz="1500" b="1" dirty="0">
                <a:solidFill>
                  <a:srgbClr val="FF0000"/>
                </a:solidFill>
                <a:latin typeface="Albertus Medium" pitchFamily="32" charset="0"/>
              </a:rPr>
              <a:t> </a:t>
            </a:r>
            <a:r>
              <a:rPr lang="es-MX" altLang="en-US" sz="1500" b="1" dirty="0" err="1">
                <a:solidFill>
                  <a:srgbClr val="FF0000"/>
                </a:solidFill>
                <a:latin typeface="Albertus Medium" pitchFamily="32" charset="0"/>
              </a:rPr>
              <a:t>loss</a:t>
            </a:r>
            <a:r>
              <a:rPr lang="es-MX" altLang="en-US" sz="1500" b="1" dirty="0">
                <a:solidFill>
                  <a:srgbClr val="FF0000"/>
                </a:solidFill>
                <a:latin typeface="Albertus Medium" pitchFamily="32" charset="0"/>
              </a:rPr>
              <a:t> </a:t>
            </a:r>
            <a:r>
              <a:rPr lang="es-MX" altLang="en-US" sz="1500" b="1" dirty="0" err="1">
                <a:solidFill>
                  <a:srgbClr val="FF0000"/>
                </a:solidFill>
                <a:latin typeface="Albertus Medium" pitchFamily="32" charset="0"/>
              </a:rPr>
              <a:t>event</a:t>
            </a:r>
            <a:endParaRPr lang="es-MX" altLang="en-US" sz="1500" b="1" dirty="0">
              <a:solidFill>
                <a:srgbClr val="FF0000"/>
              </a:solidFill>
              <a:latin typeface="Albertus Medium" pitchFamily="32" charset="0"/>
            </a:endParaRPr>
          </a:p>
        </p:txBody>
      </p:sp>
      <p:sp>
        <p:nvSpPr>
          <p:cNvPr id="20" name="Text Box 6"/>
          <p:cNvSpPr txBox="1">
            <a:spLocks noChangeArrowheads="1"/>
          </p:cNvSpPr>
          <p:nvPr/>
        </p:nvSpPr>
        <p:spPr bwMode="auto">
          <a:xfrm>
            <a:off x="9802341" y="2940149"/>
            <a:ext cx="2243298" cy="1941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square" lIns="90000" tIns="46800" rIns="90000" bIns="46800">
            <a:spAutoFit/>
          </a:bodyPr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9pPr>
          </a:lstStyle>
          <a:p>
            <a:pPr>
              <a:buClrTx/>
              <a:buFontTx/>
              <a:buNone/>
            </a:pPr>
            <a:r>
              <a:rPr lang="es-MX" altLang="en-US" sz="1500" dirty="0" err="1">
                <a:solidFill>
                  <a:schemeClr val="tx1"/>
                </a:solidFill>
                <a:latin typeface="Albertus Medium" pitchFamily="32" charset="0"/>
              </a:rPr>
              <a:t>Spatial</a:t>
            </a:r>
            <a:r>
              <a:rPr lang="es-MX" altLang="en-US" sz="1500" dirty="0">
                <a:solidFill>
                  <a:schemeClr val="tx1"/>
                </a:solidFill>
                <a:latin typeface="Albertus Medium" pitchFamily="32" charset="0"/>
              </a:rPr>
              <a:t> </a:t>
            </a:r>
            <a:r>
              <a:rPr lang="es-MX" altLang="en-US" sz="1500" dirty="0" err="1">
                <a:solidFill>
                  <a:schemeClr val="tx1"/>
                </a:solidFill>
                <a:latin typeface="Albertus Medium" pitchFamily="32" charset="0"/>
              </a:rPr>
              <a:t>relations</a:t>
            </a:r>
            <a:r>
              <a:rPr lang="es-MX" altLang="en-US" sz="1500" dirty="0">
                <a:solidFill>
                  <a:schemeClr val="tx1"/>
                </a:solidFill>
                <a:latin typeface="Albertus Medium" pitchFamily="32" charset="0"/>
              </a:rPr>
              <a:t> </a:t>
            </a:r>
            <a:r>
              <a:rPr lang="es-MX" altLang="en-US" sz="1500" dirty="0" err="1">
                <a:solidFill>
                  <a:schemeClr val="tx1"/>
                </a:solidFill>
                <a:latin typeface="Albertus Medium" pitchFamily="32" charset="0"/>
              </a:rPr>
              <a:t>between</a:t>
            </a:r>
            <a:r>
              <a:rPr lang="es-MX" altLang="en-US" sz="1500" dirty="0">
                <a:solidFill>
                  <a:schemeClr val="tx1"/>
                </a:solidFill>
                <a:latin typeface="Albertus Medium" pitchFamily="32" charset="0"/>
              </a:rPr>
              <a:t> </a:t>
            </a:r>
            <a:r>
              <a:rPr lang="es-MX" altLang="en-US" sz="1500" dirty="0" err="1">
                <a:solidFill>
                  <a:schemeClr val="tx1"/>
                </a:solidFill>
                <a:latin typeface="Albertus Medium" pitchFamily="32" charset="0"/>
              </a:rPr>
              <a:t>events</a:t>
            </a:r>
            <a:r>
              <a:rPr lang="es-MX" altLang="en-US" sz="1500" dirty="0">
                <a:solidFill>
                  <a:schemeClr val="tx1"/>
                </a:solidFill>
                <a:latin typeface="Albertus Medium" pitchFamily="32" charset="0"/>
              </a:rPr>
              <a:t> and “explicative” variables (</a:t>
            </a:r>
            <a:r>
              <a:rPr lang="es-MX" altLang="en-US" sz="1500" dirty="0" err="1">
                <a:solidFill>
                  <a:schemeClr val="tx1"/>
                </a:solidFill>
                <a:latin typeface="Albertus Medium" pitchFamily="32" charset="0"/>
              </a:rPr>
              <a:t>e.g</a:t>
            </a:r>
            <a:r>
              <a:rPr lang="es-MX" altLang="en-US" sz="1500" dirty="0">
                <a:solidFill>
                  <a:schemeClr val="tx1"/>
                </a:solidFill>
                <a:latin typeface="Albertus Medium" pitchFamily="32" charset="0"/>
              </a:rPr>
              <a:t>. </a:t>
            </a:r>
            <a:r>
              <a:rPr lang="es-MX" altLang="en-US" sz="1500" dirty="0" err="1">
                <a:solidFill>
                  <a:schemeClr val="tx1"/>
                </a:solidFill>
                <a:latin typeface="Albertus Medium" pitchFamily="32" charset="0"/>
              </a:rPr>
              <a:t>distance</a:t>
            </a:r>
            <a:r>
              <a:rPr lang="es-MX" altLang="en-US" sz="1500" dirty="0">
                <a:solidFill>
                  <a:schemeClr val="tx1"/>
                </a:solidFill>
                <a:latin typeface="Albertus Medium" pitchFamily="32" charset="0"/>
              </a:rPr>
              <a:t> to </a:t>
            </a:r>
            <a:r>
              <a:rPr lang="es-MX" altLang="en-US" sz="1500" dirty="0" err="1">
                <a:solidFill>
                  <a:schemeClr val="tx1"/>
                </a:solidFill>
                <a:latin typeface="Albertus Medium" pitchFamily="32" charset="0"/>
              </a:rPr>
              <a:t>roads</a:t>
            </a:r>
            <a:r>
              <a:rPr lang="es-MX" altLang="en-US" sz="1500" dirty="0">
                <a:solidFill>
                  <a:schemeClr val="tx1"/>
                </a:solidFill>
                <a:latin typeface="Albertus Medium" pitchFamily="32" charset="0"/>
              </a:rPr>
              <a:t>, </a:t>
            </a:r>
            <a:r>
              <a:rPr lang="es-MX" altLang="en-US" sz="1500" dirty="0" err="1">
                <a:solidFill>
                  <a:schemeClr val="tx1"/>
                </a:solidFill>
                <a:latin typeface="Albertus Medium" pitchFamily="32" charset="0"/>
              </a:rPr>
              <a:t>slope</a:t>
            </a:r>
            <a:r>
              <a:rPr lang="es-MX" altLang="en-US" sz="1500" dirty="0">
                <a:solidFill>
                  <a:schemeClr val="tx1"/>
                </a:solidFill>
                <a:latin typeface="Albertus Medium" pitchFamily="32" charset="0"/>
              </a:rPr>
              <a:t>, </a:t>
            </a:r>
            <a:r>
              <a:rPr lang="es-MX" altLang="en-US" sz="1500" dirty="0" err="1">
                <a:solidFill>
                  <a:schemeClr val="tx1"/>
                </a:solidFill>
                <a:latin typeface="Albertus Medium" pitchFamily="32" charset="0"/>
              </a:rPr>
              <a:t>distance</a:t>
            </a:r>
            <a:r>
              <a:rPr lang="es-MX" altLang="en-US" sz="1500" dirty="0">
                <a:solidFill>
                  <a:schemeClr val="tx1"/>
                </a:solidFill>
                <a:latin typeface="Albertus Medium" pitchFamily="32" charset="0"/>
              </a:rPr>
              <a:t> </a:t>
            </a:r>
            <a:r>
              <a:rPr lang="es-MX" altLang="en-US" sz="1500" dirty="0" err="1">
                <a:solidFill>
                  <a:schemeClr val="tx1"/>
                </a:solidFill>
                <a:latin typeface="Albertus Medium" pitchFamily="32" charset="0"/>
              </a:rPr>
              <a:t>to</a:t>
            </a:r>
            <a:r>
              <a:rPr lang="es-MX" altLang="en-US" sz="1500" dirty="0">
                <a:solidFill>
                  <a:schemeClr val="tx1"/>
                </a:solidFill>
                <a:latin typeface="Albertus Medium" pitchFamily="32" charset="0"/>
              </a:rPr>
              <a:t> </a:t>
            </a:r>
            <a:r>
              <a:rPr lang="es-MX" altLang="en-US" sz="1500" dirty="0" err="1">
                <a:solidFill>
                  <a:schemeClr val="tx1"/>
                </a:solidFill>
                <a:latin typeface="Albertus Medium" pitchFamily="32" charset="0"/>
              </a:rPr>
              <a:t>previously</a:t>
            </a:r>
            <a:r>
              <a:rPr lang="es-MX" altLang="en-US" sz="1500" dirty="0">
                <a:solidFill>
                  <a:schemeClr val="tx1"/>
                </a:solidFill>
                <a:latin typeface="Albertus Medium" pitchFamily="32" charset="0"/>
              </a:rPr>
              <a:t> </a:t>
            </a:r>
            <a:r>
              <a:rPr lang="es-MX" altLang="en-US" sz="1500" dirty="0" err="1">
                <a:solidFill>
                  <a:schemeClr val="tx1"/>
                </a:solidFill>
                <a:latin typeface="Albertus Medium" pitchFamily="32" charset="0"/>
              </a:rPr>
              <a:t>deforested</a:t>
            </a:r>
            <a:r>
              <a:rPr lang="es-MX" altLang="en-US" sz="1500" dirty="0">
                <a:solidFill>
                  <a:schemeClr val="tx1"/>
                </a:solidFill>
                <a:latin typeface="Albertus Medium" pitchFamily="32" charset="0"/>
              </a:rPr>
              <a:t> áreas, </a:t>
            </a:r>
            <a:r>
              <a:rPr lang="es-MX" altLang="en-US" sz="1500" dirty="0" err="1">
                <a:solidFill>
                  <a:schemeClr val="tx1"/>
                </a:solidFill>
                <a:latin typeface="Albertus Medium" pitchFamily="32" charset="0"/>
              </a:rPr>
              <a:t>land</a:t>
            </a:r>
            <a:r>
              <a:rPr lang="es-MX" altLang="en-US" sz="1500" dirty="0">
                <a:solidFill>
                  <a:schemeClr val="tx1"/>
                </a:solidFill>
                <a:latin typeface="Albertus Medium" pitchFamily="32" charset="0"/>
              </a:rPr>
              <a:t> </a:t>
            </a:r>
            <a:r>
              <a:rPr lang="es-MX" altLang="en-US" sz="1500" dirty="0" err="1">
                <a:solidFill>
                  <a:schemeClr val="tx1"/>
                </a:solidFill>
                <a:latin typeface="Albertus Medium" pitchFamily="32" charset="0"/>
              </a:rPr>
              <a:t>tenure</a:t>
            </a:r>
            <a:r>
              <a:rPr lang="es-MX" altLang="en-US" sz="1500" dirty="0">
                <a:solidFill>
                  <a:schemeClr val="tx1"/>
                </a:solidFill>
                <a:latin typeface="Albertus Medium" pitchFamily="32" charset="0"/>
              </a:rPr>
              <a:t>, etc., etc. )</a:t>
            </a:r>
          </a:p>
        </p:txBody>
      </p:sp>
      <p:sp>
        <p:nvSpPr>
          <p:cNvPr id="22" name="Line 8"/>
          <p:cNvSpPr>
            <a:spLocks noChangeShapeType="1"/>
          </p:cNvSpPr>
          <p:nvPr/>
        </p:nvSpPr>
        <p:spPr bwMode="auto">
          <a:xfrm flipH="1">
            <a:off x="9303650" y="2774452"/>
            <a:ext cx="511256" cy="87942"/>
          </a:xfrm>
          <a:prstGeom prst="line">
            <a:avLst/>
          </a:prstGeom>
          <a:noFill/>
          <a:ln w="38160">
            <a:solidFill>
              <a:srgbClr val="FF0000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" name="Line 9"/>
          <p:cNvSpPr>
            <a:spLocks noChangeShapeType="1"/>
          </p:cNvSpPr>
          <p:nvPr/>
        </p:nvSpPr>
        <p:spPr bwMode="auto">
          <a:xfrm flipH="1">
            <a:off x="9234146" y="2327377"/>
            <a:ext cx="554462" cy="104098"/>
          </a:xfrm>
          <a:prstGeom prst="line">
            <a:avLst/>
          </a:prstGeom>
          <a:noFill/>
          <a:ln w="38160">
            <a:solidFill>
              <a:srgbClr val="00FF00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" name="AutoShape 10"/>
          <p:cNvSpPr>
            <a:spLocks/>
          </p:cNvSpPr>
          <p:nvPr/>
        </p:nvSpPr>
        <p:spPr bwMode="auto">
          <a:xfrm>
            <a:off x="9559279" y="3084166"/>
            <a:ext cx="189311" cy="826178"/>
          </a:xfrm>
          <a:prstGeom prst="rightBrace">
            <a:avLst>
              <a:gd name="adj1" fmla="val 38333"/>
              <a:gd name="adj2" fmla="val 50000"/>
            </a:avLst>
          </a:prstGeom>
          <a:noFill/>
          <a:ln w="25560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s-MX" altLang="en-US"/>
          </a:p>
        </p:txBody>
      </p:sp>
      <p:cxnSp>
        <p:nvCxnSpPr>
          <p:cNvPr id="6" name="Conector recto 5">
            <a:extLst>
              <a:ext uri="{FF2B5EF4-FFF2-40B4-BE49-F238E27FC236}">
                <a16:creationId xmlns:a16="http://schemas.microsoft.com/office/drawing/2014/main" id="{5D73B1E4-BD49-11B4-5AB4-278098729996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Imagen 16">
            <a:extLst>
              <a:ext uri="{FF2B5EF4-FFF2-40B4-BE49-F238E27FC236}">
                <a16:creationId xmlns:a16="http://schemas.microsoft.com/office/drawing/2014/main" id="{6CA36562-D4E6-50BD-60ED-8B30D0D026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247"/>
          <a:stretch/>
        </p:blipFill>
        <p:spPr>
          <a:xfrm>
            <a:off x="146361" y="1732522"/>
            <a:ext cx="7556612" cy="4382528"/>
          </a:xfrm>
          <a:prstGeom prst="rect">
            <a:avLst/>
          </a:prstGeom>
        </p:spPr>
      </p:pic>
      <p:sp>
        <p:nvSpPr>
          <p:cNvPr id="2" name="CuadroTexto 5">
            <a:extLst>
              <a:ext uri="{FF2B5EF4-FFF2-40B4-BE49-F238E27FC236}">
                <a16:creationId xmlns:a16="http://schemas.microsoft.com/office/drawing/2014/main" id="{7FC97AEA-B782-CF08-8B03-177B2D895B9D}"/>
              </a:ext>
            </a:extLst>
          </p:cNvPr>
          <p:cNvSpPr txBox="1"/>
          <p:nvPr/>
        </p:nvSpPr>
        <p:spPr>
          <a:xfrm>
            <a:off x="3943350" y="28575"/>
            <a:ext cx="81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 - </a:t>
            </a:r>
            <a:r>
              <a:rPr lang="en-US" sz="2000" dirty="0">
                <a:solidFill>
                  <a:srgbClr val="92D050"/>
                </a:solidFill>
              </a:rPr>
              <a:t>Step 2: Simulating future landscapes</a:t>
            </a:r>
          </a:p>
        </p:txBody>
      </p:sp>
      <p:sp>
        <p:nvSpPr>
          <p:cNvPr id="7" name="3 Marcador de contenido">
            <a:extLst>
              <a:ext uri="{FF2B5EF4-FFF2-40B4-BE49-F238E27FC236}">
                <a16:creationId xmlns:a16="http://schemas.microsoft.com/office/drawing/2014/main" id="{0A5021BA-FAF9-AD67-3C0E-DF9ABBE751BF}"/>
              </a:ext>
            </a:extLst>
          </p:cNvPr>
          <p:cNvSpPr txBox="1">
            <a:spLocks/>
          </p:cNvSpPr>
          <p:nvPr/>
        </p:nvSpPr>
        <p:spPr>
          <a:xfrm>
            <a:off x="533561" y="671332"/>
            <a:ext cx="11658439" cy="933417"/>
          </a:xfrm>
          <a:prstGeom prst="rect">
            <a:avLst/>
          </a:prstGeom>
        </p:spPr>
        <p:txBody>
          <a:bodyPr/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6900" indent="0">
              <a:buNone/>
            </a:pPr>
            <a:r>
              <a:rPr lang="en-US" sz="2800" dirty="0">
                <a:solidFill>
                  <a:srgbClr val="FFC000"/>
                </a:solidFill>
              </a:rPr>
              <a:t>Simulates future events of forests loss and gain, based on past observations and spatial relationships. </a:t>
            </a:r>
            <a:r>
              <a:rPr lang="en-US" sz="2800" dirty="0">
                <a:solidFill>
                  <a:srgbClr val="FF0000"/>
                </a:solidFill>
              </a:rPr>
              <a:t>Warning with new GFW </a:t>
            </a:r>
            <a:r>
              <a:rPr lang="en-US" sz="2800" dirty="0" err="1">
                <a:solidFill>
                  <a:srgbClr val="FF0000"/>
                </a:solidFill>
              </a:rPr>
              <a:t>datsets</a:t>
            </a:r>
            <a:r>
              <a:rPr lang="en-US" sz="2800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E9B96E-6E1D-1AF3-2F87-AA695F3C8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F03A36-331E-1C4A-DE87-18AF86D56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3545927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0" y="460907"/>
            <a:ext cx="12191999" cy="970450"/>
          </a:xfrm>
        </p:spPr>
        <p:txBody>
          <a:bodyPr>
            <a:normAutofit fontScale="90000"/>
          </a:bodyPr>
          <a:lstStyle/>
          <a:p>
            <a:r>
              <a:rPr lang="es-MX" dirty="0" err="1"/>
              <a:t>Trends</a:t>
            </a:r>
            <a:r>
              <a:rPr lang="es-MX" dirty="0"/>
              <a:t> in </a:t>
            </a:r>
            <a:r>
              <a:rPr lang="es-MX" dirty="0" err="1"/>
              <a:t>forest</a:t>
            </a:r>
            <a:r>
              <a:rPr lang="es-MX" dirty="0"/>
              <a:t> </a:t>
            </a:r>
            <a:r>
              <a:rPr lang="es-MX" dirty="0" err="1"/>
              <a:t>losses</a:t>
            </a:r>
            <a:r>
              <a:rPr lang="es-MX" dirty="0"/>
              <a:t> and </a:t>
            </a:r>
            <a:r>
              <a:rPr lang="es-MX" dirty="0" err="1"/>
              <a:t>gains</a:t>
            </a:r>
            <a:r>
              <a:rPr lang="es-MX" dirty="0"/>
              <a:t> are </a:t>
            </a:r>
            <a:r>
              <a:rPr lang="es-MX" dirty="0" err="1">
                <a:solidFill>
                  <a:srgbClr val="FFC000"/>
                </a:solidFill>
              </a:rPr>
              <a:t>not</a:t>
            </a:r>
            <a:r>
              <a:rPr lang="es-MX" dirty="0">
                <a:solidFill>
                  <a:srgbClr val="FFC000"/>
                </a:solidFill>
              </a:rPr>
              <a:t> </a:t>
            </a:r>
            <a:r>
              <a:rPr lang="es-MX" dirty="0" err="1">
                <a:solidFill>
                  <a:srgbClr val="FFC000"/>
                </a:solidFill>
              </a:rPr>
              <a:t>related</a:t>
            </a:r>
            <a:r>
              <a:rPr lang="es-MX" dirty="0">
                <a:solidFill>
                  <a:srgbClr val="FFC000"/>
                </a:solidFill>
              </a:rPr>
              <a:t> to woodfuel</a:t>
            </a:r>
            <a:r>
              <a:rPr lang="es-MX" dirty="0"/>
              <a:t> (Prospective </a:t>
            </a:r>
            <a:r>
              <a:rPr lang="es-MX" dirty="0" err="1"/>
              <a:t>Landscape</a:t>
            </a:r>
            <a:r>
              <a:rPr lang="es-MX" dirty="0"/>
              <a:t> </a:t>
            </a:r>
            <a:r>
              <a:rPr lang="es-MX" dirty="0" err="1"/>
              <a:t>Simulation</a:t>
            </a:r>
            <a:r>
              <a:rPr lang="es-MX" dirty="0"/>
              <a:t> </a:t>
            </a:r>
            <a:r>
              <a:rPr lang="es-MX" dirty="0" err="1"/>
              <a:t>submodel</a:t>
            </a:r>
            <a:r>
              <a:rPr lang="es-MX" dirty="0"/>
              <a:t>)</a:t>
            </a:r>
            <a:endParaRPr lang="en-US" dirty="0"/>
          </a:p>
        </p:txBody>
      </p:sp>
      <p:pic>
        <p:nvPicPr>
          <p:cNvPr id="7" name="6 Marcador de contenido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162" y="1530930"/>
            <a:ext cx="10525675" cy="4866163"/>
          </a:xfrm>
        </p:spPr>
      </p:pic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BeZero training workshop</a:t>
            </a:r>
            <a:endParaRPr lang="en-US" dirty="0"/>
          </a:p>
        </p:txBody>
      </p:sp>
      <p:pic>
        <p:nvPicPr>
          <p:cNvPr id="6" name="33 Imagen">
            <a:extLst>
              <a:ext uri="{FF2B5EF4-FFF2-40B4-BE49-F238E27FC236}">
                <a16:creationId xmlns:a16="http://schemas.microsoft.com/office/drawing/2014/main" id="{E6CCBA96-A274-7B0B-FFC0-96D0AA976E2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667" r="50000"/>
          <a:stretch/>
        </p:blipFill>
        <p:spPr>
          <a:xfrm>
            <a:off x="3013503" y="1561323"/>
            <a:ext cx="6518238" cy="5112854"/>
          </a:xfrm>
          <a:prstGeom prst="rect">
            <a:avLst/>
          </a:prstGeom>
        </p:spPr>
      </p:pic>
      <p:cxnSp>
        <p:nvCxnSpPr>
          <p:cNvPr id="9" name="Conector recto 8">
            <a:extLst>
              <a:ext uri="{FF2B5EF4-FFF2-40B4-BE49-F238E27FC236}">
                <a16:creationId xmlns:a16="http://schemas.microsoft.com/office/drawing/2014/main" id="{472BFCB3-EEDC-8681-42D0-12096E3ECD2A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uadroTexto 5">
            <a:extLst>
              <a:ext uri="{FF2B5EF4-FFF2-40B4-BE49-F238E27FC236}">
                <a16:creationId xmlns:a16="http://schemas.microsoft.com/office/drawing/2014/main" id="{E8A294E9-5F0F-A0FB-37D2-F44D9897B796}"/>
              </a:ext>
            </a:extLst>
          </p:cNvPr>
          <p:cNvSpPr txBox="1"/>
          <p:nvPr/>
        </p:nvSpPr>
        <p:spPr>
          <a:xfrm>
            <a:off x="3943350" y="28575"/>
            <a:ext cx="81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 - </a:t>
            </a:r>
            <a:r>
              <a:rPr lang="en-US" sz="2000" dirty="0">
                <a:solidFill>
                  <a:srgbClr val="92D050"/>
                </a:solidFill>
              </a:rPr>
              <a:t>Step 2: Simulating future landscapes</a:t>
            </a:r>
          </a:p>
        </p:txBody>
      </p:sp>
    </p:spTree>
    <p:extLst>
      <p:ext uri="{BB962C8B-B14F-4D97-AF65-F5344CB8AC3E}">
        <p14:creationId xmlns:p14="http://schemas.microsoft.com/office/powerpoint/2010/main" val="534488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B17676-62B6-0549-939D-C0D64B43D4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6800B-7E37-EC38-6683-E4665843B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How can you know where fuel is sourced from?</a:t>
            </a:r>
          </a:p>
        </p:txBody>
      </p:sp>
      <p:pic>
        <p:nvPicPr>
          <p:cNvPr id="6" name="Picture 5" descr="A black background with white lines&#10;&#10;Description automatically generated">
            <a:extLst>
              <a:ext uri="{FF2B5EF4-FFF2-40B4-BE49-F238E27FC236}">
                <a16:creationId xmlns:a16="http://schemas.microsoft.com/office/drawing/2014/main" id="{31FF1C05-E724-4D7B-A84D-C79E02A5CC2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100000" contrast="4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1358" y="855643"/>
            <a:ext cx="589984" cy="478364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46117EDA-DE99-4355-FC33-C580703005A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46402" y="1623969"/>
            <a:ext cx="6488547" cy="4840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0" name="Conector recto 5">
            <a:extLst>
              <a:ext uri="{FF2B5EF4-FFF2-40B4-BE49-F238E27FC236}">
                <a16:creationId xmlns:a16="http://schemas.microsoft.com/office/drawing/2014/main" id="{62FED650-BFF4-ECAF-5A02-B0540D11A1D1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uadroTexto 5">
            <a:extLst>
              <a:ext uri="{FF2B5EF4-FFF2-40B4-BE49-F238E27FC236}">
                <a16:creationId xmlns:a16="http://schemas.microsoft.com/office/drawing/2014/main" id="{3B204603-E800-6FA4-1DE0-3D3D944551B5}"/>
              </a:ext>
            </a:extLst>
          </p:cNvPr>
          <p:cNvSpPr txBox="1"/>
          <p:nvPr/>
        </p:nvSpPr>
        <p:spPr>
          <a:xfrm>
            <a:off x="2409825" y="28575"/>
            <a:ext cx="97256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 - </a:t>
            </a:r>
            <a:r>
              <a:rPr lang="en-US" sz="2000" dirty="0">
                <a:solidFill>
                  <a:srgbClr val="92D050"/>
                </a:solidFill>
              </a:rPr>
              <a:t>Step 3: Where the wood is coming from?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9EF1D5-87AD-17D1-9B68-E2722C1FF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75F049-33A7-D552-9DA0-A3AF7F3E0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21043426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CF442-4AF7-7F69-5539-792FD73DC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C000"/>
                </a:solidFill>
              </a:rPr>
              <a:t>Woodfuel consumption</a:t>
            </a:r>
            <a:br>
              <a:rPr lang="en-US" dirty="0">
                <a:solidFill>
                  <a:srgbClr val="FFC000"/>
                </a:solidFill>
              </a:rPr>
            </a:b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46934-3775-E21A-82C1-7C23C5BA35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1AA39C-483E-8173-F7DF-0CAE45816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cxnSp>
        <p:nvCxnSpPr>
          <p:cNvPr id="8" name="Conector recto 6">
            <a:extLst>
              <a:ext uri="{FF2B5EF4-FFF2-40B4-BE49-F238E27FC236}">
                <a16:creationId xmlns:a16="http://schemas.microsoft.com/office/drawing/2014/main" id="{D229848D-CAF3-E2FD-2D04-AD53D99B49C3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5AC89437-722B-663B-CF22-16F4572C22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39636" cy="91611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7994647-97C1-1390-F860-CD07D42048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324" y="1184431"/>
            <a:ext cx="12192000" cy="5673569"/>
          </a:xfrm>
          <a:prstGeom prst="rect">
            <a:avLst/>
          </a:prstGeom>
        </p:spPr>
      </p:pic>
      <p:sp>
        <p:nvSpPr>
          <p:cNvPr id="5" name="CuadroTexto 5">
            <a:extLst>
              <a:ext uri="{FF2B5EF4-FFF2-40B4-BE49-F238E27FC236}">
                <a16:creationId xmlns:a16="http://schemas.microsoft.com/office/drawing/2014/main" id="{006648FF-2030-CDD7-FF05-AF054526371E}"/>
              </a:ext>
            </a:extLst>
          </p:cNvPr>
          <p:cNvSpPr txBox="1"/>
          <p:nvPr/>
        </p:nvSpPr>
        <p:spPr>
          <a:xfrm>
            <a:off x="2409825" y="28575"/>
            <a:ext cx="97256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 - </a:t>
            </a:r>
            <a:r>
              <a:rPr lang="en-US" sz="2000" dirty="0">
                <a:solidFill>
                  <a:srgbClr val="92D050"/>
                </a:solidFill>
              </a:rPr>
              <a:t>Step 3: Where the wood is coming from?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B503FE5-45F7-6B6A-5DD1-0C74E8173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</p:spTree>
    <p:extLst>
      <p:ext uri="{BB962C8B-B14F-4D97-AF65-F5344CB8AC3E}">
        <p14:creationId xmlns:p14="http://schemas.microsoft.com/office/powerpoint/2010/main" val="4616336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9FBB18-35D7-CBE7-6064-BBCC4560C9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E9A90-2E21-5EEF-7B8F-03957E75CE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C000"/>
                </a:solidFill>
              </a:rPr>
              <a:t>Woodfuel consumption</a:t>
            </a:r>
            <a:br>
              <a:rPr lang="en-US" dirty="0">
                <a:solidFill>
                  <a:srgbClr val="FFC000"/>
                </a:solidFill>
              </a:rPr>
            </a:b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97815-96B8-C45B-8EED-1E0F23870D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cxnSp>
        <p:nvCxnSpPr>
          <p:cNvPr id="8" name="Conector recto 6">
            <a:extLst>
              <a:ext uri="{FF2B5EF4-FFF2-40B4-BE49-F238E27FC236}">
                <a16:creationId xmlns:a16="http://schemas.microsoft.com/office/drawing/2014/main" id="{8CD73AFD-41F7-7340-3BE3-D8F59C0CCB92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E8077C9C-68F6-FFC7-BB2F-E32DD0C325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792" r="13081"/>
          <a:stretch/>
        </p:blipFill>
        <p:spPr>
          <a:xfrm>
            <a:off x="7687629" y="1355278"/>
            <a:ext cx="4493723" cy="450890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CC22D83-4557-0218-1AD9-96F2EB0D9F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648" y="1355278"/>
            <a:ext cx="7597308" cy="270715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1DCEDCC-28D2-2A73-8765-D28E56AFB6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647" y="4121140"/>
            <a:ext cx="7597308" cy="271728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7030032-0E96-6897-98E3-C0EF897DAC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939636" cy="91611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029A69A-9C24-B90D-0AE1-9D64D82D12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96" y="1270941"/>
            <a:ext cx="7576012" cy="5558484"/>
          </a:xfrm>
          <a:prstGeom prst="rect">
            <a:avLst/>
          </a:prstGeom>
          <a:ln w="50800">
            <a:solidFill>
              <a:srgbClr val="FF0000"/>
            </a:solidFill>
          </a:ln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CDDC84-CCD2-204F-7ABF-DC5B360FCFAB}"/>
              </a:ext>
            </a:extLst>
          </p:cNvPr>
          <p:cNvSpPr/>
          <p:nvPr/>
        </p:nvSpPr>
        <p:spPr>
          <a:xfrm>
            <a:off x="11379200" y="3084945"/>
            <a:ext cx="258618" cy="25861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0F05B1C-4410-5EF3-3B4E-EE7B15B8740B}"/>
              </a:ext>
            </a:extLst>
          </p:cNvPr>
          <p:cNvSpPr txBox="1"/>
          <p:nvPr/>
        </p:nvSpPr>
        <p:spPr>
          <a:xfrm>
            <a:off x="8332291" y="1299516"/>
            <a:ext cx="36044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Charcoal urban + rural 2021</a:t>
            </a:r>
          </a:p>
        </p:txBody>
      </p:sp>
      <p:sp>
        <p:nvSpPr>
          <p:cNvPr id="5" name="CuadroTexto 5">
            <a:extLst>
              <a:ext uri="{FF2B5EF4-FFF2-40B4-BE49-F238E27FC236}">
                <a16:creationId xmlns:a16="http://schemas.microsoft.com/office/drawing/2014/main" id="{A592F92A-A039-6483-BE49-1426D26BF458}"/>
              </a:ext>
            </a:extLst>
          </p:cNvPr>
          <p:cNvSpPr txBox="1"/>
          <p:nvPr/>
        </p:nvSpPr>
        <p:spPr>
          <a:xfrm>
            <a:off x="2409825" y="28575"/>
            <a:ext cx="97256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 - </a:t>
            </a:r>
            <a:r>
              <a:rPr lang="en-US" sz="2000" dirty="0">
                <a:solidFill>
                  <a:srgbClr val="92D050"/>
                </a:solidFill>
              </a:rPr>
              <a:t>Step 3: Where the wood is coming from?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DB268-5246-EBB0-407E-7B1418705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5B082E-5FA2-1CD4-0A63-561B39A79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1583699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607C14-3764-8EC5-FD76-5EF6FA1AFB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D9D0A-1579-A323-3E4A-E8FDE412F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C000"/>
                </a:solidFill>
              </a:rPr>
              <a:t>Accessibility: where the wood is coming from</a:t>
            </a:r>
            <a:br>
              <a:rPr lang="en-US" dirty="0">
                <a:solidFill>
                  <a:srgbClr val="FFC000"/>
                </a:solidFill>
              </a:rPr>
            </a:br>
            <a:endParaRPr lang="en-US" dirty="0">
              <a:solidFill>
                <a:srgbClr val="FFC000"/>
              </a:solidFill>
            </a:endParaRPr>
          </a:p>
        </p:txBody>
      </p:sp>
      <p:cxnSp>
        <p:nvCxnSpPr>
          <p:cNvPr id="8" name="Conector recto 6">
            <a:extLst>
              <a:ext uri="{FF2B5EF4-FFF2-40B4-BE49-F238E27FC236}">
                <a16:creationId xmlns:a16="http://schemas.microsoft.com/office/drawing/2014/main" id="{FC0D59B6-BD37-8563-36DA-FA9E9710103C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2">
            <a:extLst>
              <a:ext uri="{FF2B5EF4-FFF2-40B4-BE49-F238E27FC236}">
                <a16:creationId xmlns:a16="http://schemas.microsoft.com/office/drawing/2014/main" id="{0B2D70C6-B7B2-2C23-C59F-2002C2F0B5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6397" y="1328613"/>
            <a:ext cx="8488801" cy="53871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21E1AD2-E320-C83D-B65C-6A3CA2BB11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63" r="72909" b="56057"/>
          <a:stretch/>
        </p:blipFill>
        <p:spPr bwMode="auto">
          <a:xfrm>
            <a:off x="58698" y="5433694"/>
            <a:ext cx="3310492" cy="1282043"/>
          </a:xfrm>
          <a:prstGeom prst="rect">
            <a:avLst/>
          </a:prstGeom>
          <a:noFill/>
          <a:ln>
            <a:noFill/>
          </a:ln>
          <a:effectLst>
            <a:outerShdw blurRad="50800" dist="38100" dir="13500000" sx="101000" sy="101000" algn="b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2C4DF4B-0878-CEC1-442D-41B8DB03444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5856" t="35406" r="34161" b="34468"/>
          <a:stretch/>
        </p:blipFill>
        <p:spPr>
          <a:xfrm>
            <a:off x="58698" y="2733798"/>
            <a:ext cx="3299844" cy="2450855"/>
          </a:xfrm>
          <a:prstGeom prst="rect">
            <a:avLst/>
          </a:prstGeom>
          <a:ln w="50800">
            <a:noFill/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62146E7-48F4-0475-062A-D5CBB2EAF60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2890" t="6747" r="20532" b="52194"/>
          <a:stretch/>
        </p:blipFill>
        <p:spPr>
          <a:xfrm>
            <a:off x="64022" y="1334434"/>
            <a:ext cx="3299844" cy="1150324"/>
          </a:xfrm>
          <a:prstGeom prst="rect">
            <a:avLst/>
          </a:prstGeom>
        </p:spPr>
      </p:pic>
      <p:sp>
        <p:nvSpPr>
          <p:cNvPr id="3" name="CuadroTexto 5">
            <a:extLst>
              <a:ext uri="{FF2B5EF4-FFF2-40B4-BE49-F238E27FC236}">
                <a16:creationId xmlns:a16="http://schemas.microsoft.com/office/drawing/2014/main" id="{1A4F213B-C2D9-2FCB-4B46-7678E062F209}"/>
              </a:ext>
            </a:extLst>
          </p:cNvPr>
          <p:cNvSpPr txBox="1"/>
          <p:nvPr/>
        </p:nvSpPr>
        <p:spPr>
          <a:xfrm>
            <a:off x="2409825" y="28575"/>
            <a:ext cx="97256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 - </a:t>
            </a:r>
            <a:r>
              <a:rPr lang="en-US" sz="2000" dirty="0">
                <a:solidFill>
                  <a:srgbClr val="92D050"/>
                </a:solidFill>
              </a:rPr>
              <a:t>Step 3: Where the wood is coming from?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79B89-7882-B512-B301-ABEA6B00C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BED874-E3E3-D6BB-8EF3-563D41633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698668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B862A1-373F-7174-148A-96FE74D531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4980B-0A12-4898-3070-F0E355ACC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C000"/>
                </a:solidFill>
              </a:rPr>
              <a:t>Accessibility: where the wood might be coming from</a:t>
            </a:r>
            <a:br>
              <a:rPr lang="en-US" dirty="0">
                <a:solidFill>
                  <a:srgbClr val="FFC000"/>
                </a:solidFill>
              </a:rPr>
            </a:br>
            <a:endParaRPr lang="en-US" dirty="0">
              <a:solidFill>
                <a:srgbClr val="FFC000"/>
              </a:solidFill>
            </a:endParaRPr>
          </a:p>
        </p:txBody>
      </p:sp>
      <p:cxnSp>
        <p:nvCxnSpPr>
          <p:cNvPr id="8" name="Conector recto 6">
            <a:extLst>
              <a:ext uri="{FF2B5EF4-FFF2-40B4-BE49-F238E27FC236}">
                <a16:creationId xmlns:a16="http://schemas.microsoft.com/office/drawing/2014/main" id="{A0010407-FF4B-04E3-C52B-158BDB7A6CF8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10AF5153-54ED-CA59-854C-18524E6EEF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1553"/>
          <a:stretch/>
        </p:blipFill>
        <p:spPr>
          <a:xfrm>
            <a:off x="5685174" y="2441741"/>
            <a:ext cx="4340860" cy="435171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D9F5E9-F42D-BCAB-D714-2402372820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66" t="6747" r="462" b="52194"/>
          <a:stretch/>
        </p:blipFill>
        <p:spPr>
          <a:xfrm>
            <a:off x="5679941" y="1162740"/>
            <a:ext cx="6455498" cy="128904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ADDA6A9-990E-3943-183B-07FF8E3E870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792" r="13081"/>
          <a:stretch/>
        </p:blipFill>
        <p:spPr>
          <a:xfrm>
            <a:off x="-603" y="1167690"/>
            <a:ext cx="5654388" cy="567349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B9690F1-DE62-E320-7CF4-0A772611645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93" t="4683" b="2335"/>
          <a:stretch/>
        </p:blipFill>
        <p:spPr>
          <a:xfrm>
            <a:off x="10017231" y="2489466"/>
            <a:ext cx="2118207" cy="4351716"/>
          </a:xfrm>
          <a:prstGeom prst="rect">
            <a:avLst/>
          </a:prstGeom>
        </p:spPr>
      </p:pic>
      <p:sp>
        <p:nvSpPr>
          <p:cNvPr id="3" name="CuadroTexto 5">
            <a:extLst>
              <a:ext uri="{FF2B5EF4-FFF2-40B4-BE49-F238E27FC236}">
                <a16:creationId xmlns:a16="http://schemas.microsoft.com/office/drawing/2014/main" id="{24F392F8-5DF5-5DDF-8D10-0B2D1C8DEFD5}"/>
              </a:ext>
            </a:extLst>
          </p:cNvPr>
          <p:cNvSpPr txBox="1"/>
          <p:nvPr/>
        </p:nvSpPr>
        <p:spPr>
          <a:xfrm>
            <a:off x="2409825" y="28575"/>
            <a:ext cx="97256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 - </a:t>
            </a:r>
            <a:r>
              <a:rPr lang="en-US" sz="2000" dirty="0">
                <a:solidFill>
                  <a:srgbClr val="92D050"/>
                </a:solidFill>
              </a:rPr>
              <a:t>Step 3: Where the wood is coming from?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FA7BF9-B698-D670-2BBB-DF96BE1C2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4AC3B9-127E-AE41-D16C-FA1487076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39374871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9C763A-D868-7AAE-028E-4436FC281B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DFAEF-F0FC-587E-F9E0-04ADC3E93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C000"/>
                </a:solidFill>
              </a:rPr>
              <a:t>Accessibility: where the wood might be coming from</a:t>
            </a:r>
            <a:br>
              <a:rPr lang="en-US" dirty="0">
                <a:solidFill>
                  <a:srgbClr val="FFC000"/>
                </a:solidFill>
              </a:rPr>
            </a:br>
            <a:endParaRPr lang="en-US" dirty="0">
              <a:solidFill>
                <a:srgbClr val="FFC000"/>
              </a:solidFill>
            </a:endParaRPr>
          </a:p>
        </p:txBody>
      </p:sp>
      <p:cxnSp>
        <p:nvCxnSpPr>
          <p:cNvPr id="8" name="Conector recto 6">
            <a:extLst>
              <a:ext uri="{FF2B5EF4-FFF2-40B4-BE49-F238E27FC236}">
                <a16:creationId xmlns:a16="http://schemas.microsoft.com/office/drawing/2014/main" id="{949A295B-1394-B451-D8F9-9EFD058D83E8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82276AA1-36D1-41F3-8BE2-9C85760809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1553"/>
          <a:stretch/>
        </p:blipFill>
        <p:spPr>
          <a:xfrm>
            <a:off x="5685174" y="2441741"/>
            <a:ext cx="4340860" cy="435171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4EC3380-2736-A028-B439-EA3DDEB6CC7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66" t="6747" r="462" b="52194"/>
          <a:stretch/>
        </p:blipFill>
        <p:spPr>
          <a:xfrm>
            <a:off x="5679941" y="1162740"/>
            <a:ext cx="6455498" cy="128904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1B96AF0-DAC3-DE37-87D0-80B6BD28E97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93" t="4683" b="2335"/>
          <a:stretch/>
        </p:blipFill>
        <p:spPr>
          <a:xfrm>
            <a:off x="10017231" y="2489466"/>
            <a:ext cx="2118207" cy="4351716"/>
          </a:xfrm>
          <a:prstGeom prst="rect">
            <a:avLst/>
          </a:prstGeom>
        </p:spPr>
      </p:pic>
      <p:sp>
        <p:nvSpPr>
          <p:cNvPr id="3" name="CuadroTexto 5">
            <a:extLst>
              <a:ext uri="{FF2B5EF4-FFF2-40B4-BE49-F238E27FC236}">
                <a16:creationId xmlns:a16="http://schemas.microsoft.com/office/drawing/2014/main" id="{FDBDC6FD-A231-F7CF-D628-05C682E9E40F}"/>
              </a:ext>
            </a:extLst>
          </p:cNvPr>
          <p:cNvSpPr txBox="1"/>
          <p:nvPr/>
        </p:nvSpPr>
        <p:spPr>
          <a:xfrm>
            <a:off x="2409825" y="28575"/>
            <a:ext cx="97256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 - </a:t>
            </a:r>
            <a:r>
              <a:rPr lang="en-US" sz="2000" dirty="0">
                <a:solidFill>
                  <a:srgbClr val="92D050"/>
                </a:solidFill>
              </a:rPr>
              <a:t>Step 3: Where the wood is coming from?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8BCEB4-2644-3147-A9EA-DA0BC7422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52E559-E4E5-5D36-D658-537FCA7FD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711AE51-F4EA-CA95-BB57-1D452EDF64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09" y="1165034"/>
            <a:ext cx="7496191" cy="569576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CD548BF-3FDD-3F95-8DD3-1B454C2E8966}"/>
              </a:ext>
            </a:extLst>
          </p:cNvPr>
          <p:cNvSpPr txBox="1"/>
          <p:nvPr/>
        </p:nvSpPr>
        <p:spPr>
          <a:xfrm>
            <a:off x="36226" y="1474024"/>
            <a:ext cx="581825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Year 2010 </a:t>
            </a:r>
          </a:p>
          <a:p>
            <a:r>
              <a:rPr lang="en-US" sz="2000" b="1" dirty="0"/>
              <a:t>Charcoal </a:t>
            </a:r>
          </a:p>
          <a:p>
            <a:r>
              <a:rPr lang="en-US" sz="2000" b="1" dirty="0"/>
              <a:t>&amp; </a:t>
            </a:r>
          </a:p>
          <a:p>
            <a:r>
              <a:rPr lang="en-US" sz="2000" b="1" dirty="0"/>
              <a:t>Marketed Fuelwood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8DB116E-C349-6DD9-2CD0-2136E6E022B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40752" r="64605" b="29587"/>
          <a:stretch/>
        </p:blipFill>
        <p:spPr>
          <a:xfrm>
            <a:off x="137922" y="2839416"/>
            <a:ext cx="1338453" cy="100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8861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3F630C-BF2F-BDAC-6A0C-B3B4D60ADD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8F256-5E22-3D56-6A1B-383C70A70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FFC000"/>
                </a:solidFill>
              </a:rPr>
              <a:t>Tree extent and growth rates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DEA11E-FD33-57C5-568A-B4D5F692D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cxnSp>
        <p:nvCxnSpPr>
          <p:cNvPr id="6" name="Conector recto 6">
            <a:extLst>
              <a:ext uri="{FF2B5EF4-FFF2-40B4-BE49-F238E27FC236}">
                <a16:creationId xmlns:a16="http://schemas.microsoft.com/office/drawing/2014/main" id="{429458CF-15F7-98A1-4CB9-60EE901C0EFF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7DFC65EC-D041-B6B6-5EA4-8D2E63E83F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24" y="1867866"/>
            <a:ext cx="3763797" cy="128695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89564FE-4861-6227-2A59-972C738A42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2884" y="1867867"/>
            <a:ext cx="3763797" cy="128695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0263AD4-4827-A67D-9469-02CDEACE88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0744" y="1867866"/>
            <a:ext cx="3860716" cy="12869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C5A2308-BAC5-69A4-E29A-43A7FF94A1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40744" y="3255930"/>
            <a:ext cx="3860716" cy="171030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6F62665-D319-D913-77F3-4B202CE92D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024" y="3255931"/>
            <a:ext cx="3763797" cy="168656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DA131A0-4325-6EC8-60D7-CED0D5780D6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2885" y="3255931"/>
            <a:ext cx="3763797" cy="1710309"/>
          </a:xfrm>
          <a:prstGeom prst="rect">
            <a:avLst/>
          </a:prstGeom>
        </p:spPr>
      </p:pic>
      <p:pic>
        <p:nvPicPr>
          <p:cNvPr id="14" name="Content Placeholder 9" descr="A table of information with numbers and letters&#10;&#10;Description automatically generated">
            <a:extLst>
              <a:ext uri="{FF2B5EF4-FFF2-40B4-BE49-F238E27FC236}">
                <a16:creationId xmlns:a16="http://schemas.microsoft.com/office/drawing/2014/main" id="{8EDAFE46-E385-CB66-098C-6BD4A20EB8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3426"/>
          <a:stretch/>
        </p:blipFill>
        <p:spPr>
          <a:xfrm>
            <a:off x="3406392" y="5110759"/>
            <a:ext cx="2462728" cy="1659498"/>
          </a:xfrm>
        </p:spPr>
      </p:pic>
      <p:pic>
        <p:nvPicPr>
          <p:cNvPr id="16" name="Content Placeholder 17">
            <a:extLst>
              <a:ext uri="{FF2B5EF4-FFF2-40B4-BE49-F238E27FC236}">
                <a16:creationId xmlns:a16="http://schemas.microsoft.com/office/drawing/2014/main" id="{2E679E22-0796-56EC-9843-2D422DCCF38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04602" y="5110759"/>
            <a:ext cx="2920401" cy="1659498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</p:pic>
      <p:sp>
        <p:nvSpPr>
          <p:cNvPr id="17" name="6 CuadroTexto">
            <a:extLst>
              <a:ext uri="{FF2B5EF4-FFF2-40B4-BE49-F238E27FC236}">
                <a16:creationId xmlns:a16="http://schemas.microsoft.com/office/drawing/2014/main" id="{7A710521-4535-0F8C-7EEB-6DAD2F3A3E2F}"/>
              </a:ext>
            </a:extLst>
          </p:cNvPr>
          <p:cNvSpPr txBox="1"/>
          <p:nvPr/>
        </p:nvSpPr>
        <p:spPr>
          <a:xfrm>
            <a:off x="620400" y="5043609"/>
            <a:ext cx="27182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MX" sz="2000" dirty="0"/>
              <a:t>IPCC </a:t>
            </a:r>
            <a:r>
              <a:rPr lang="es-MX" sz="2000" dirty="0" err="1"/>
              <a:t>values</a:t>
            </a:r>
            <a:endParaRPr lang="en-US" sz="2000" b="1" dirty="0">
              <a:solidFill>
                <a:srgbClr val="FF0000"/>
              </a:solidFill>
            </a:endParaRPr>
          </a:p>
        </p:txBody>
      </p:sp>
      <p:sp>
        <p:nvSpPr>
          <p:cNvPr id="18" name="6 CuadroTexto">
            <a:extLst>
              <a:ext uri="{FF2B5EF4-FFF2-40B4-BE49-F238E27FC236}">
                <a16:creationId xmlns:a16="http://schemas.microsoft.com/office/drawing/2014/main" id="{C842D9A5-BC48-6A76-95A7-C47B85A78D42}"/>
              </a:ext>
            </a:extLst>
          </p:cNvPr>
          <p:cNvSpPr txBox="1"/>
          <p:nvPr/>
        </p:nvSpPr>
        <p:spPr>
          <a:xfrm>
            <a:off x="8925003" y="5110752"/>
            <a:ext cx="27182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2000" dirty="0"/>
              <a:t>GEZ</a:t>
            </a:r>
            <a:endParaRPr lang="en-US" sz="2000" b="1" dirty="0">
              <a:solidFill>
                <a:srgbClr val="FF0000"/>
              </a:solidFill>
            </a:endParaRPr>
          </a:p>
        </p:txBody>
      </p:sp>
      <p:sp>
        <p:nvSpPr>
          <p:cNvPr id="3" name="CuadroTexto 5">
            <a:extLst>
              <a:ext uri="{FF2B5EF4-FFF2-40B4-BE49-F238E27FC236}">
                <a16:creationId xmlns:a16="http://schemas.microsoft.com/office/drawing/2014/main" id="{E8272CC6-6C7F-8D3B-BC77-298B71E7E187}"/>
              </a:ext>
            </a:extLst>
          </p:cNvPr>
          <p:cNvSpPr txBox="1"/>
          <p:nvPr/>
        </p:nvSpPr>
        <p:spPr>
          <a:xfrm>
            <a:off x="2409825" y="28575"/>
            <a:ext cx="97256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 - </a:t>
            </a:r>
            <a:r>
              <a:rPr lang="en-US" sz="2000" dirty="0">
                <a:solidFill>
                  <a:srgbClr val="92D050"/>
                </a:solidFill>
              </a:rPr>
              <a:t>Step 4: How much wood is out there?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6B034F-74B9-0ADC-8DB5-90616F502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</p:spTree>
    <p:extLst>
      <p:ext uri="{BB962C8B-B14F-4D97-AF65-F5344CB8AC3E}">
        <p14:creationId xmlns:p14="http://schemas.microsoft.com/office/powerpoint/2010/main" val="28718724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820A5-C38F-75EC-92C4-343A4F234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FFC000"/>
                </a:solidFill>
              </a:rPr>
              <a:t>Tree extent and growth rates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A11465-31FD-F321-557F-43CC3C1EA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cxnSp>
        <p:nvCxnSpPr>
          <p:cNvPr id="6" name="Conector recto 6">
            <a:extLst>
              <a:ext uri="{FF2B5EF4-FFF2-40B4-BE49-F238E27FC236}">
                <a16:creationId xmlns:a16="http://schemas.microsoft.com/office/drawing/2014/main" id="{4CCC3743-67BB-8970-0F20-90A0823D50E2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AAB80412-746D-AF3F-7A9C-4A5423CB30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096" y="1894409"/>
            <a:ext cx="6038652" cy="4059237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EED8E69-20B6-8751-4378-DAC1D8F800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3254" y="1894408"/>
            <a:ext cx="6038652" cy="4059237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</p:pic>
      <p:sp>
        <p:nvSpPr>
          <p:cNvPr id="3" name="CuadroTexto 5">
            <a:extLst>
              <a:ext uri="{FF2B5EF4-FFF2-40B4-BE49-F238E27FC236}">
                <a16:creationId xmlns:a16="http://schemas.microsoft.com/office/drawing/2014/main" id="{D6461675-B719-43B4-467A-A2680DB21524}"/>
              </a:ext>
            </a:extLst>
          </p:cNvPr>
          <p:cNvSpPr txBox="1"/>
          <p:nvPr/>
        </p:nvSpPr>
        <p:spPr>
          <a:xfrm>
            <a:off x="2409825" y="28575"/>
            <a:ext cx="97256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 - </a:t>
            </a:r>
            <a:r>
              <a:rPr lang="en-US" sz="2000" dirty="0">
                <a:solidFill>
                  <a:srgbClr val="92D050"/>
                </a:solidFill>
              </a:rPr>
              <a:t>Step 4: How much wood is out there?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A0D2E-3349-8D22-D0D3-481F99022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</p:spTree>
    <p:extLst>
      <p:ext uri="{BB962C8B-B14F-4D97-AF65-F5344CB8AC3E}">
        <p14:creationId xmlns:p14="http://schemas.microsoft.com/office/powerpoint/2010/main" val="21837422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7A9838-F76D-A76E-2A81-553447B521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2C5D7-CC5E-6BA2-441E-3F9007D6B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olidFill>
                  <a:srgbClr val="FFC000"/>
                </a:solidFill>
              </a:rPr>
              <a:t>Dinamica</a:t>
            </a:r>
            <a:r>
              <a:rPr lang="en-US" dirty="0">
                <a:solidFill>
                  <a:srgbClr val="FFC000"/>
                </a:solidFill>
              </a:rPr>
              <a:t> EGO core script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8BCA0-14CB-9307-3D59-9415A5AD0A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</a:t>
            </a:r>
          </a:p>
          <a:p>
            <a:r>
              <a:rPr lang="en-US" dirty="0"/>
              <a:t>B</a:t>
            </a:r>
          </a:p>
          <a:p>
            <a:r>
              <a:rPr lang="en-US" dirty="0"/>
              <a:t>C</a:t>
            </a:r>
          </a:p>
          <a:p>
            <a:r>
              <a:rPr lang="en-US" dirty="0"/>
              <a:t>D</a:t>
            </a:r>
          </a:p>
          <a:p>
            <a:r>
              <a:rPr lang="en-US" dirty="0"/>
              <a:t>E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722FE-FFA9-CBEF-7177-E8E3349E2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D3B22-99AE-E3F1-63EC-8DA3133A9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033688DE-2133-AC64-A270-9212C7FE5E91}"/>
              </a:ext>
            </a:extLst>
          </p:cNvPr>
          <p:cNvSpPr txBox="1"/>
          <p:nvPr/>
        </p:nvSpPr>
        <p:spPr>
          <a:xfrm>
            <a:off x="2409825" y="28575"/>
            <a:ext cx="97256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 - </a:t>
            </a:r>
            <a:r>
              <a:rPr lang="en-US" sz="2000" dirty="0">
                <a:solidFill>
                  <a:srgbClr val="92D050"/>
                </a:solidFill>
              </a:rPr>
              <a:t>Step 5: Growth – Harvest Dynamics</a:t>
            </a:r>
          </a:p>
        </p:txBody>
      </p:sp>
      <p:pic>
        <p:nvPicPr>
          <p:cNvPr id="7" name="Imagen 5">
            <a:extLst>
              <a:ext uri="{FF2B5EF4-FFF2-40B4-BE49-F238E27FC236}">
                <a16:creationId xmlns:a16="http://schemas.microsoft.com/office/drawing/2014/main" id="{A60FAE05-40F9-CE06-85A2-A43FE6811F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105" y="1479185"/>
            <a:ext cx="10706100" cy="5350240"/>
          </a:xfrm>
          <a:prstGeom prst="rect">
            <a:avLst/>
          </a:prstGeom>
        </p:spPr>
      </p:pic>
      <p:cxnSp>
        <p:nvCxnSpPr>
          <p:cNvPr id="8" name="Conector recto 6">
            <a:extLst>
              <a:ext uri="{FF2B5EF4-FFF2-40B4-BE49-F238E27FC236}">
                <a16:creationId xmlns:a16="http://schemas.microsoft.com/office/drawing/2014/main" id="{F3443806-5AEE-127D-9210-E01A0EF04253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16830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ADCF50-BDB8-C70C-FA34-28EF9B6EFE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0CD13-AFFD-054E-6C97-822B9836E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200+ parameters (in latest version)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DFA18-EBF0-3DE5-F479-2072C8278B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90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18EBE4-5484-6996-5330-4C29B7EED8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4C1F5A-8E92-B442-77AC-86E19E4414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D7E1DAD8-7B35-77B1-F619-B8762E49C8B2}"/>
              </a:ext>
            </a:extLst>
          </p:cNvPr>
          <p:cNvSpPr txBox="1"/>
          <p:nvPr/>
        </p:nvSpPr>
        <p:spPr>
          <a:xfrm>
            <a:off x="2409825" y="28575"/>
            <a:ext cx="97256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 - </a:t>
            </a:r>
            <a:r>
              <a:rPr lang="en-US" sz="2000" dirty="0">
                <a:solidFill>
                  <a:srgbClr val="92D050"/>
                </a:solidFill>
              </a:rPr>
              <a:t>Step 5: Growth – Harvest Dynamics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B2D3DB41-F098-C549-FD2B-4D0BAB5111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27676" y="1539323"/>
            <a:ext cx="8472632" cy="5080551"/>
          </a:xfrm>
          <a:prstGeom prst="rect">
            <a:avLst/>
          </a:prstGeom>
          <a:noFill/>
          <a:ln>
            <a:noFill/>
          </a:ln>
          <a:effectLst>
            <a:outerShdw blurRad="25400" dir="17880000">
              <a:srgbClr val="000000">
                <a:alpha val="46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3">
            <a:extLst>
              <a:ext uri="{FF2B5EF4-FFF2-40B4-BE49-F238E27FC236}">
                <a16:creationId xmlns:a16="http://schemas.microsoft.com/office/drawing/2014/main" id="{8C750847-65E7-8C1B-FF82-311F3E5267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8409" y="3310371"/>
            <a:ext cx="3795182" cy="1625745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10" name="Conector recto 6">
            <a:extLst>
              <a:ext uri="{FF2B5EF4-FFF2-40B4-BE49-F238E27FC236}">
                <a16:creationId xmlns:a16="http://schemas.microsoft.com/office/drawing/2014/main" id="{33FE8CB7-A04C-3A7C-8EF2-AE2CC63F5ED6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1219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913794" y="309900"/>
            <a:ext cx="10353762" cy="970450"/>
          </a:xfrm>
        </p:spPr>
        <p:txBody>
          <a:bodyPr>
            <a:normAutofit/>
          </a:bodyPr>
          <a:lstStyle/>
          <a:p>
            <a:r>
              <a:rPr lang="es-MX" dirty="0" err="1"/>
              <a:t>Uncertainty</a:t>
            </a:r>
            <a:r>
              <a:rPr lang="es-MX" dirty="0"/>
              <a:t> </a:t>
            </a:r>
            <a:r>
              <a:rPr lang="es-MX" dirty="0" err="1"/>
              <a:t>of</a:t>
            </a:r>
            <a:r>
              <a:rPr lang="es-MX" dirty="0"/>
              <a:t> input </a:t>
            </a:r>
            <a:r>
              <a:rPr lang="es-MX" dirty="0" err="1"/>
              <a:t>parameters</a:t>
            </a:r>
            <a:endParaRPr lang="en-US" dirty="0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BeZero training workshop</a:t>
            </a:r>
            <a:endParaRPr lang="en-US" dirty="0"/>
          </a:p>
        </p:txBody>
      </p:sp>
      <p:grpSp>
        <p:nvGrpSpPr>
          <p:cNvPr id="16" name="15 Grupo"/>
          <p:cNvGrpSpPr/>
          <p:nvPr/>
        </p:nvGrpSpPr>
        <p:grpSpPr>
          <a:xfrm>
            <a:off x="1524000" y="1133784"/>
            <a:ext cx="9144000" cy="5627096"/>
            <a:chOff x="0" y="898248"/>
            <a:chExt cx="9144000" cy="5627096"/>
          </a:xfrm>
        </p:grpSpPr>
        <p:cxnSp>
          <p:nvCxnSpPr>
            <p:cNvPr id="17" name="16 Conector recto de flecha"/>
            <p:cNvCxnSpPr/>
            <p:nvPr/>
          </p:nvCxnSpPr>
          <p:spPr>
            <a:xfrm>
              <a:off x="4427984" y="2747020"/>
              <a:ext cx="0" cy="35096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8" name="Picture 2" descr="http://figshare.com/static/img/icons/browse_icon-dataset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31840" y="1234852"/>
              <a:ext cx="2520280" cy="15926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4" descr="https://encrypted-tbn2.gstatic.com/images?q=tbn:ANd9GcQw1zNh1REysPe9_47SL34rONxVTqsELoiUhp1Qr3DUqkEFbmLA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1837" b="7284"/>
            <a:stretch/>
          </p:blipFill>
          <p:spPr bwMode="auto">
            <a:xfrm>
              <a:off x="3136764" y="3223184"/>
              <a:ext cx="2515356" cy="7942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20" name="19 Conector recto de flecha"/>
            <p:cNvCxnSpPr/>
            <p:nvPr/>
          </p:nvCxnSpPr>
          <p:spPr>
            <a:xfrm>
              <a:off x="3563888" y="3942128"/>
              <a:ext cx="0" cy="35096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20 Conector recto de flecha"/>
            <p:cNvCxnSpPr/>
            <p:nvPr/>
          </p:nvCxnSpPr>
          <p:spPr>
            <a:xfrm>
              <a:off x="4211960" y="3942128"/>
              <a:ext cx="0" cy="35096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21 Conector recto de flecha"/>
            <p:cNvCxnSpPr/>
            <p:nvPr/>
          </p:nvCxnSpPr>
          <p:spPr>
            <a:xfrm>
              <a:off x="4788024" y="3942128"/>
              <a:ext cx="0" cy="35096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22 Conector recto de flecha"/>
            <p:cNvCxnSpPr/>
            <p:nvPr/>
          </p:nvCxnSpPr>
          <p:spPr>
            <a:xfrm>
              <a:off x="5364088" y="3942128"/>
              <a:ext cx="0" cy="35096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4" name="23 Imagen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2597" b="43841"/>
            <a:stretch/>
          </p:blipFill>
          <p:spPr>
            <a:xfrm>
              <a:off x="0" y="4465151"/>
              <a:ext cx="9144000" cy="2060193"/>
            </a:xfrm>
            <a:prstGeom prst="rect">
              <a:avLst/>
            </a:prstGeom>
          </p:spPr>
        </p:pic>
        <p:sp>
          <p:nvSpPr>
            <p:cNvPr id="25" name="24 CuadroTexto"/>
            <p:cNvSpPr txBox="1"/>
            <p:nvPr/>
          </p:nvSpPr>
          <p:spPr>
            <a:xfrm>
              <a:off x="3131840" y="898248"/>
              <a:ext cx="264187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s-MX" b="1" dirty="0" err="1">
                  <a:solidFill>
                    <a:srgbClr val="92D050"/>
                  </a:solidFill>
                </a:rPr>
                <a:t>Parameters</a:t>
              </a:r>
              <a:r>
                <a:rPr lang="es-MX" b="1" dirty="0">
                  <a:solidFill>
                    <a:srgbClr val="92D050"/>
                  </a:solidFill>
                </a:rPr>
                <a:t> &amp; </a:t>
              </a:r>
              <a:r>
                <a:rPr lang="es-MX" b="1" dirty="0" err="1">
                  <a:solidFill>
                    <a:srgbClr val="92D050"/>
                  </a:solidFill>
                </a:rPr>
                <a:t>Assumptions</a:t>
              </a:r>
              <a:r>
                <a:rPr lang="es-MX" b="1" dirty="0">
                  <a:solidFill>
                    <a:srgbClr val="92D050"/>
                  </a:solidFill>
                </a:rPr>
                <a:t> </a:t>
              </a:r>
              <a:endParaRPr lang="en-US" b="1" dirty="0">
                <a:solidFill>
                  <a:srgbClr val="92D050"/>
                </a:solidFill>
              </a:endParaRPr>
            </a:p>
          </p:txBody>
        </p:sp>
      </p:grpSp>
      <p:cxnSp>
        <p:nvCxnSpPr>
          <p:cNvPr id="6" name="Conector recto 5">
            <a:extLst>
              <a:ext uri="{FF2B5EF4-FFF2-40B4-BE49-F238E27FC236}">
                <a16:creationId xmlns:a16="http://schemas.microsoft.com/office/drawing/2014/main" id="{8B9C6532-7A59-04D5-25D1-57BB5F96DABC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uadroTexto 5">
            <a:extLst>
              <a:ext uri="{FF2B5EF4-FFF2-40B4-BE49-F238E27FC236}">
                <a16:creationId xmlns:a16="http://schemas.microsoft.com/office/drawing/2014/main" id="{942A0196-73AA-B756-4BD9-F82703700EF7}"/>
              </a:ext>
            </a:extLst>
          </p:cNvPr>
          <p:cNvSpPr txBox="1"/>
          <p:nvPr/>
        </p:nvSpPr>
        <p:spPr>
          <a:xfrm>
            <a:off x="2409825" y="28575"/>
            <a:ext cx="97256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 - </a:t>
            </a:r>
            <a:r>
              <a:rPr lang="en-US" sz="2000" dirty="0">
                <a:solidFill>
                  <a:srgbClr val="92D050"/>
                </a:solidFill>
              </a:rPr>
              <a:t>Step 5: Growth – Harvest Dynamics</a:t>
            </a:r>
          </a:p>
        </p:txBody>
      </p:sp>
    </p:spTree>
    <p:extLst>
      <p:ext uri="{BB962C8B-B14F-4D97-AF65-F5344CB8AC3E}">
        <p14:creationId xmlns:p14="http://schemas.microsoft.com/office/powerpoint/2010/main" val="17717959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C000"/>
                </a:solidFill>
              </a:rPr>
              <a:t>Create scenarios and compare the effect of interventions that reduce fuelwood consumption</a:t>
            </a:r>
          </a:p>
        </p:txBody>
      </p:sp>
      <p:grpSp>
        <p:nvGrpSpPr>
          <p:cNvPr id="6" name="5 Grupo"/>
          <p:cNvGrpSpPr/>
          <p:nvPr/>
        </p:nvGrpSpPr>
        <p:grpSpPr>
          <a:xfrm>
            <a:off x="3629025" y="2219325"/>
            <a:ext cx="5610226" cy="4600240"/>
            <a:chOff x="382374" y="2204864"/>
            <a:chExt cx="8301688" cy="4627173"/>
          </a:xfrm>
        </p:grpSpPr>
        <p:pic>
          <p:nvPicPr>
            <p:cNvPr id="7" name="6 Imagen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658" r="53968" b="65340"/>
            <a:stretch/>
          </p:blipFill>
          <p:spPr>
            <a:xfrm>
              <a:off x="395536" y="2204864"/>
              <a:ext cx="8288526" cy="1661771"/>
            </a:xfrm>
            <a:prstGeom prst="rect">
              <a:avLst/>
            </a:prstGeom>
          </p:spPr>
        </p:pic>
        <p:pic>
          <p:nvPicPr>
            <p:cNvPr id="8" name="7 Imagen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7821" r="53968" b="45219"/>
            <a:stretch/>
          </p:blipFill>
          <p:spPr>
            <a:xfrm>
              <a:off x="382374" y="3643622"/>
              <a:ext cx="8288526" cy="1657586"/>
            </a:xfrm>
            <a:prstGeom prst="rect">
              <a:avLst/>
            </a:prstGeom>
          </p:spPr>
        </p:pic>
        <p:pic>
          <p:nvPicPr>
            <p:cNvPr id="9" name="8 Imagen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8960" r="53968" b="3870"/>
            <a:stretch/>
          </p:blipFill>
          <p:spPr>
            <a:xfrm>
              <a:off x="404812" y="5157192"/>
              <a:ext cx="8271644" cy="1674845"/>
            </a:xfrm>
            <a:prstGeom prst="rect">
              <a:avLst/>
            </a:prstGeom>
          </p:spPr>
        </p:pic>
      </p:grpSp>
      <p:cxnSp>
        <p:nvCxnSpPr>
          <p:cNvPr id="12" name="Conector recto 11">
            <a:extLst>
              <a:ext uri="{FF2B5EF4-FFF2-40B4-BE49-F238E27FC236}">
                <a16:creationId xmlns:a16="http://schemas.microsoft.com/office/drawing/2014/main" id="{17F1F0EF-DB3F-00CD-9F18-1FAC708830C9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ector recto 6">
            <a:extLst>
              <a:ext uri="{FF2B5EF4-FFF2-40B4-BE49-F238E27FC236}">
                <a16:creationId xmlns:a16="http://schemas.microsoft.com/office/drawing/2014/main" id="{5CB29DC3-F940-EE98-DBD5-EAE7DCBA6521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CuadroTexto 5">
            <a:extLst>
              <a:ext uri="{FF2B5EF4-FFF2-40B4-BE49-F238E27FC236}">
                <a16:creationId xmlns:a16="http://schemas.microsoft.com/office/drawing/2014/main" id="{E367926B-8BC8-04ED-B2B5-81C944370187}"/>
              </a:ext>
            </a:extLst>
          </p:cNvPr>
          <p:cNvSpPr txBox="1"/>
          <p:nvPr/>
        </p:nvSpPr>
        <p:spPr>
          <a:xfrm>
            <a:off x="2409825" y="28575"/>
            <a:ext cx="97256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 - </a:t>
            </a:r>
            <a:r>
              <a:rPr lang="en-US" sz="2000" dirty="0">
                <a:solidFill>
                  <a:srgbClr val="92D050"/>
                </a:solidFill>
              </a:rPr>
              <a:t>Step 6: Intervention Scenarios</a:t>
            </a:r>
          </a:p>
        </p:txBody>
      </p:sp>
      <p:sp>
        <p:nvSpPr>
          <p:cNvPr id="4" name="1 Título">
            <a:extLst>
              <a:ext uri="{FF2B5EF4-FFF2-40B4-BE49-F238E27FC236}">
                <a16:creationId xmlns:a16="http://schemas.microsoft.com/office/drawing/2014/main" id="{0E0BFE43-A533-212B-CBEC-38A50A3535C2}"/>
              </a:ext>
            </a:extLst>
          </p:cNvPr>
          <p:cNvSpPr txBox="1">
            <a:spLocks/>
          </p:cNvSpPr>
          <p:nvPr/>
        </p:nvSpPr>
        <p:spPr>
          <a:xfrm>
            <a:off x="1971675" y="1488350"/>
            <a:ext cx="8776448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 err="1">
                <a:solidFill>
                  <a:srgbClr val="92D050"/>
                </a:solidFill>
              </a:rPr>
              <a:t>BaU</a:t>
            </a:r>
            <a:r>
              <a:rPr lang="en-US" dirty="0">
                <a:solidFill>
                  <a:srgbClr val="92D050"/>
                </a:solidFill>
              </a:rPr>
              <a:t>                IS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5D6EF2-7264-8474-11F6-6A7A11AA2B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BeZero training workshop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61092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04" t="23061" r="51509" b="28696"/>
          <a:stretch/>
        </p:blipFill>
        <p:spPr bwMode="auto">
          <a:xfrm>
            <a:off x="55138" y="1732225"/>
            <a:ext cx="4389616" cy="339355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8643927" y="1317967"/>
            <a:ext cx="3548073" cy="548639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C000"/>
                </a:solidFill>
              </a:rPr>
              <a:t>Produces tables, graphs, maps, animations and a pdf report for key results. Save all other results as tables and </a:t>
            </a:r>
            <a:r>
              <a:rPr lang="en-US" dirty="0" err="1">
                <a:solidFill>
                  <a:srgbClr val="FFC000"/>
                </a:solidFill>
              </a:rPr>
              <a:t>geotiff</a:t>
            </a:r>
            <a:r>
              <a:rPr lang="en-US" dirty="0">
                <a:solidFill>
                  <a:srgbClr val="FFC000"/>
                </a:solidFill>
              </a:rPr>
              <a:t> maps.</a:t>
            </a: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BeZero training workshop</a:t>
            </a:r>
            <a:endParaRPr lang="en-US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8" y="5226535"/>
            <a:ext cx="4389616" cy="156830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963" y="1732224"/>
            <a:ext cx="3788847" cy="506261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8" name="Conector recto 7">
            <a:extLst>
              <a:ext uri="{FF2B5EF4-FFF2-40B4-BE49-F238E27FC236}">
                <a16:creationId xmlns:a16="http://schemas.microsoft.com/office/drawing/2014/main" id="{B43EF6F4-2D72-753A-5F51-B33CB2321B5A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uadroTexto 5">
            <a:extLst>
              <a:ext uri="{FF2B5EF4-FFF2-40B4-BE49-F238E27FC236}">
                <a16:creationId xmlns:a16="http://schemas.microsoft.com/office/drawing/2014/main" id="{339C8892-A271-706F-EBB9-3611C7E02D13}"/>
              </a:ext>
            </a:extLst>
          </p:cNvPr>
          <p:cNvSpPr txBox="1"/>
          <p:nvPr/>
        </p:nvSpPr>
        <p:spPr>
          <a:xfrm>
            <a:off x="2409825" y="28575"/>
            <a:ext cx="97256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 - </a:t>
            </a:r>
            <a:r>
              <a:rPr lang="en-US" sz="2000" dirty="0">
                <a:solidFill>
                  <a:srgbClr val="92D050"/>
                </a:solidFill>
              </a:rPr>
              <a:t>Step 7: Wrapping out results</a:t>
            </a:r>
          </a:p>
        </p:txBody>
      </p:sp>
    </p:spTree>
    <p:extLst>
      <p:ext uri="{BB962C8B-B14F-4D97-AF65-F5344CB8AC3E}">
        <p14:creationId xmlns:p14="http://schemas.microsoft.com/office/powerpoint/2010/main" val="26362988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Imagen 16">
            <a:extLst>
              <a:ext uri="{FF2B5EF4-FFF2-40B4-BE49-F238E27FC236}">
                <a16:creationId xmlns:a16="http://schemas.microsoft.com/office/drawing/2014/main" id="{FF5BC6AF-D420-4A38-8638-44EA93ECC62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2422"/>
            <a:ext cx="2843068" cy="3256333"/>
          </a:xfrm>
          <a:prstGeom prst="rect">
            <a:avLst/>
          </a:prstGeom>
        </p:spPr>
      </p:pic>
      <p:pic>
        <p:nvPicPr>
          <p:cNvPr id="16" name="Picture 2">
            <a:extLst>
              <a:ext uri="{FF2B5EF4-FFF2-40B4-BE49-F238E27FC236}">
                <a16:creationId xmlns:a16="http://schemas.microsoft.com/office/drawing/2014/main" id="{4CA1E8C0-944E-4A4C-B071-925F23EC53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46939" y="767883"/>
            <a:ext cx="2809567" cy="322935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8100000" sx="102000" sy="102000" algn="t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A41F4374-EA82-4D86-9191-AA2E82DD4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id="{36A16C87-B395-455F-A23F-052A4CB3BC9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29332" y="1479629"/>
            <a:ext cx="2820433" cy="3237539"/>
          </a:xfrm>
          <a:prstGeom prst="rect">
            <a:avLst/>
          </a:prstGeom>
          <a:effectLst>
            <a:outerShdw blurRad="50800" dist="38100" dir="8100000" sx="102000" sy="102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3B6D5671-AD0C-4E32-B003-B7911D8E3B0D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14494" y="2146348"/>
            <a:ext cx="2843069" cy="3444386"/>
          </a:xfrm>
          <a:prstGeom prst="rect">
            <a:avLst/>
          </a:prstGeom>
          <a:effectLst>
            <a:outerShdw blurRad="50800" dist="38100" dir="8100000" sx="102000" sy="102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62887816-B455-4944-A85B-B80AFB537451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78525" y="2813066"/>
            <a:ext cx="2939561" cy="3444387"/>
          </a:xfrm>
          <a:prstGeom prst="rect">
            <a:avLst/>
          </a:prstGeom>
          <a:effectLst>
            <a:outerShdw blurRad="50800" dist="38100" dir="8100000" sx="102000" sy="102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B3AF82FB-D65E-4ABD-9936-C223D7EB1BA4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15551" y="3558752"/>
            <a:ext cx="2843069" cy="3270672"/>
          </a:xfrm>
          <a:prstGeom prst="rect">
            <a:avLst/>
          </a:prstGeom>
          <a:effectLst>
            <a:outerShdw blurRad="50800" dist="38100" dir="8100000" sx="102000" sy="102000" algn="tr" rotWithShape="0">
              <a:prstClr val="black">
                <a:alpha val="40000"/>
              </a:prstClr>
            </a:outerShdw>
          </a:effectLst>
        </p:spPr>
      </p:pic>
      <p:sp>
        <p:nvSpPr>
          <p:cNvPr id="14" name="CuadroTexto 13">
            <a:extLst>
              <a:ext uri="{FF2B5EF4-FFF2-40B4-BE49-F238E27FC236}">
                <a16:creationId xmlns:a16="http://schemas.microsoft.com/office/drawing/2014/main" id="{4EEFDBF9-9D47-4765-99A5-5B32A8DF8271}"/>
              </a:ext>
            </a:extLst>
          </p:cNvPr>
          <p:cNvSpPr txBox="1"/>
          <p:nvPr/>
        </p:nvSpPr>
        <p:spPr>
          <a:xfrm>
            <a:off x="-39779" y="4740454"/>
            <a:ext cx="553597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  <a:latin typeface="Ink Free" panose="03080402000500000000" pitchFamily="66" charset="0"/>
              </a:rPr>
              <a:t>Parametrization and fine tuning is needed in EACH case</a:t>
            </a:r>
          </a:p>
        </p:txBody>
      </p:sp>
      <p:cxnSp>
        <p:nvCxnSpPr>
          <p:cNvPr id="18" name="Conector recto 17">
            <a:extLst>
              <a:ext uri="{FF2B5EF4-FFF2-40B4-BE49-F238E27FC236}">
                <a16:creationId xmlns:a16="http://schemas.microsoft.com/office/drawing/2014/main" id="{63154BD9-7EF0-4C0C-9155-87F07841B5B1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uadroTexto 5">
            <a:extLst>
              <a:ext uri="{FF2B5EF4-FFF2-40B4-BE49-F238E27FC236}">
                <a16:creationId xmlns:a16="http://schemas.microsoft.com/office/drawing/2014/main" id="{FAA04159-C7BA-7CE6-1601-1CDB1C888EEE}"/>
              </a:ext>
            </a:extLst>
          </p:cNvPr>
          <p:cNvSpPr txBox="1"/>
          <p:nvPr/>
        </p:nvSpPr>
        <p:spPr>
          <a:xfrm>
            <a:off x="2409825" y="28575"/>
            <a:ext cx="97256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1. </a:t>
            </a:r>
            <a:r>
              <a:rPr lang="en-US" sz="2000" dirty="0"/>
              <a:t>Key insights on how MoFuSS works - </a:t>
            </a:r>
            <a:r>
              <a:rPr lang="en-US" sz="2000" dirty="0">
                <a:solidFill>
                  <a:srgbClr val="92D050"/>
                </a:solidFill>
              </a:rPr>
              <a:t>Step 7: Wrapping out results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6B951C-16C5-310F-9DEA-16B571815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30998107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C31CC-0DC6-16DD-60A1-6FA71271A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Coverage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507643-CB6F-B1A9-0C90-172374479B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cxnSp>
        <p:nvCxnSpPr>
          <p:cNvPr id="7" name="Conector recto 6">
            <a:extLst>
              <a:ext uri="{FF2B5EF4-FFF2-40B4-BE49-F238E27FC236}">
                <a16:creationId xmlns:a16="http://schemas.microsoft.com/office/drawing/2014/main" id="{28944921-FCD1-2BBE-B084-C316CFC48FA7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0E76BE78-CC54-6FC3-47D7-3802E1BEFD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251" b="4647"/>
          <a:stretch/>
        </p:blipFill>
        <p:spPr>
          <a:xfrm>
            <a:off x="0" y="747339"/>
            <a:ext cx="12192000" cy="6110661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50AC4D10-5CBF-6D7C-1A75-7FA8F38E56A0}"/>
              </a:ext>
            </a:extLst>
          </p:cNvPr>
          <p:cNvSpPr txBox="1">
            <a:spLocks/>
          </p:cNvSpPr>
          <p:nvPr/>
        </p:nvSpPr>
        <p:spPr>
          <a:xfrm>
            <a:off x="783166" y="1312949"/>
            <a:ext cx="4170671" cy="4032773"/>
          </a:xfrm>
          <a:prstGeom prst="rect">
            <a:avLst/>
          </a:prstGeom>
          <a:solidFill>
            <a:schemeClr val="bg1">
              <a:lumMod val="95000"/>
              <a:lumOff val="5000"/>
              <a:alpha val="56000"/>
            </a:schemeClr>
          </a:solidFill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dirty="0">
                <a:solidFill>
                  <a:srgbClr val="FFC000"/>
                </a:solidFill>
              </a:rPr>
              <a:t>Updates by Nov 8 2024</a:t>
            </a:r>
          </a:p>
          <a:p>
            <a:pPr algn="l"/>
            <a:endParaRPr lang="en-US" dirty="0">
              <a:solidFill>
                <a:srgbClr val="FFC000"/>
              </a:solidFill>
            </a:endParaRPr>
          </a:p>
          <a:p>
            <a:pPr marL="742950" indent="-742950" algn="l">
              <a:buFont typeface="+mj-lt"/>
              <a:buAutoNum type="arabicPeriod"/>
            </a:pPr>
            <a:r>
              <a:rPr lang="en-US" dirty="0">
                <a:solidFill>
                  <a:srgbClr val="FFC000"/>
                </a:solidFill>
              </a:rPr>
              <a:t>AGB, NRB, and fNRB 2020-2050, by decade and period.</a:t>
            </a:r>
          </a:p>
          <a:p>
            <a:pPr marL="742950" indent="-742950" algn="l">
              <a:buFont typeface="+mj-lt"/>
              <a:buAutoNum type="arabicPeriod"/>
            </a:pPr>
            <a:r>
              <a:rPr lang="en-US" dirty="0">
                <a:solidFill>
                  <a:srgbClr val="FFC000"/>
                </a:solidFill>
              </a:rPr>
              <a:t>Avoided emissions 2035 and 2050 for a hypothetical intervention scenario (with TNC).</a:t>
            </a:r>
          </a:p>
          <a:p>
            <a:pPr marL="742950" indent="-742950" algn="l">
              <a:buFont typeface="+mj-lt"/>
              <a:buAutoNum type="arabicPeriod"/>
            </a:pPr>
            <a:r>
              <a:rPr lang="en-US" dirty="0">
                <a:solidFill>
                  <a:srgbClr val="FFC000"/>
                </a:solidFill>
              </a:rPr>
              <a:t>Two new tools for exploring scenarios and observed AGB dynamics.</a:t>
            </a:r>
          </a:p>
          <a:p>
            <a:pPr algn="l"/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C48480E-FDB2-2EC7-9CDF-F46D186636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" y="97960"/>
            <a:ext cx="5048002" cy="511640"/>
          </a:xfrm>
        </p:spPr>
        <p:txBody>
          <a:bodyPr>
            <a:normAutofit/>
          </a:bodyPr>
          <a:lstStyle/>
          <a:p>
            <a:pPr marL="36900" indent="0" algn="ctr">
              <a:buNone/>
            </a:pPr>
            <a:r>
              <a:rPr lang="en-US" b="1" dirty="0">
                <a:solidFill>
                  <a:srgbClr val="FFC000"/>
                </a:solidFill>
              </a:rPr>
              <a:t>https://www.mofuss.unam.mx/mofuss-ds/</a:t>
            </a:r>
          </a:p>
          <a:p>
            <a:pPr algn="ctr"/>
            <a:endParaRPr lang="en-US" b="1" dirty="0">
              <a:solidFill>
                <a:srgbClr val="FFC000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887ED41-777C-2802-F883-7CA94AE4B6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166" y="5392789"/>
            <a:ext cx="5534288" cy="1465211"/>
          </a:xfrm>
          <a:prstGeom prst="rect">
            <a:avLst/>
          </a:prstGeom>
        </p:spPr>
      </p:pic>
      <p:sp>
        <p:nvSpPr>
          <p:cNvPr id="3" name="CuadroTexto 5">
            <a:extLst>
              <a:ext uri="{FF2B5EF4-FFF2-40B4-BE49-F238E27FC236}">
                <a16:creationId xmlns:a16="http://schemas.microsoft.com/office/drawing/2014/main" id="{3543D00A-FDE8-98A5-FE3A-323B853DA258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2. </a:t>
            </a:r>
            <a:r>
              <a:rPr lang="es-419" sz="2000" dirty="0" err="1"/>
              <a:t>Exploring</a:t>
            </a:r>
            <a:r>
              <a:rPr lang="es-419" sz="2000" dirty="0"/>
              <a:t> MoFuSS </a:t>
            </a:r>
            <a:r>
              <a:rPr lang="es-419" sz="2000" dirty="0" err="1"/>
              <a:t>results</a:t>
            </a:r>
            <a:endParaRPr lang="en-US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54CF51-668D-9F25-FDEC-A7B4EF64A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</p:spTree>
    <p:extLst>
      <p:ext uri="{BB962C8B-B14F-4D97-AF65-F5344CB8AC3E}">
        <p14:creationId xmlns:p14="http://schemas.microsoft.com/office/powerpoint/2010/main" val="381452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DCCBEC4-0D45-5D91-0676-478172B98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E48518-7076-9714-0CD7-1797D9F5AF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93055"/>
            <a:ext cx="12192000" cy="5564945"/>
          </a:xfrm>
          <a:prstGeom prst="rect">
            <a:avLst/>
          </a:prstGeom>
        </p:spPr>
      </p:pic>
      <p:cxnSp>
        <p:nvCxnSpPr>
          <p:cNvPr id="5" name="Conector recto 6">
            <a:extLst>
              <a:ext uri="{FF2B5EF4-FFF2-40B4-BE49-F238E27FC236}">
                <a16:creationId xmlns:a16="http://schemas.microsoft.com/office/drawing/2014/main" id="{C0EE6981-6417-2B5A-4FF0-7B164B5F0CDA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1">
            <a:extLst>
              <a:ext uri="{FF2B5EF4-FFF2-40B4-BE49-F238E27FC236}">
                <a16:creationId xmlns:a16="http://schemas.microsoft.com/office/drawing/2014/main" id="{739F2AE1-E0BA-A338-C601-3C2D980452A9}"/>
              </a:ext>
            </a:extLst>
          </p:cNvPr>
          <p:cNvSpPr txBox="1">
            <a:spLocks/>
          </p:cNvSpPr>
          <p:nvPr/>
        </p:nvSpPr>
        <p:spPr>
          <a:xfrm>
            <a:off x="913795" y="609600"/>
            <a:ext cx="10353762" cy="97045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s-MX" dirty="0" err="1">
                <a:solidFill>
                  <a:srgbClr val="FFC000"/>
                </a:solidFill>
              </a:rPr>
              <a:t>Upload</a:t>
            </a:r>
            <a:r>
              <a:rPr lang="es-MX" dirty="0">
                <a:solidFill>
                  <a:srgbClr val="FFC000"/>
                </a:solidFill>
              </a:rPr>
              <a:t> </a:t>
            </a:r>
            <a:r>
              <a:rPr lang="es-MX" dirty="0" err="1">
                <a:solidFill>
                  <a:srgbClr val="FFC000"/>
                </a:solidFill>
              </a:rPr>
              <a:t>or</a:t>
            </a:r>
            <a:r>
              <a:rPr lang="es-MX" dirty="0">
                <a:solidFill>
                  <a:srgbClr val="FFC000"/>
                </a:solidFill>
              </a:rPr>
              <a:t> </a:t>
            </a:r>
            <a:r>
              <a:rPr lang="es-MX" dirty="0" err="1">
                <a:solidFill>
                  <a:srgbClr val="FFC000"/>
                </a:solidFill>
              </a:rPr>
              <a:t>draw</a:t>
            </a:r>
            <a:r>
              <a:rPr lang="es-MX" dirty="0">
                <a:solidFill>
                  <a:srgbClr val="FFC000"/>
                </a:solidFill>
              </a:rPr>
              <a:t> </a:t>
            </a:r>
            <a:r>
              <a:rPr lang="es-MX" dirty="0" err="1">
                <a:solidFill>
                  <a:srgbClr val="FFC000"/>
                </a:solidFill>
              </a:rPr>
              <a:t>you</a:t>
            </a:r>
            <a:r>
              <a:rPr lang="es-MX" dirty="0">
                <a:solidFill>
                  <a:srgbClr val="FFC000"/>
                </a:solidFill>
              </a:rPr>
              <a:t> </a:t>
            </a:r>
            <a:r>
              <a:rPr lang="es-MX" dirty="0" err="1">
                <a:solidFill>
                  <a:srgbClr val="FFC000"/>
                </a:solidFill>
              </a:rPr>
              <a:t>own</a:t>
            </a:r>
            <a:r>
              <a:rPr lang="es-MX" dirty="0">
                <a:solidFill>
                  <a:srgbClr val="FFC000"/>
                </a:solidFill>
              </a:rPr>
              <a:t> </a:t>
            </a:r>
            <a:r>
              <a:rPr lang="es-MX" dirty="0" err="1">
                <a:solidFill>
                  <a:srgbClr val="FFC000"/>
                </a:solidFill>
              </a:rPr>
              <a:t>Area</a:t>
            </a:r>
            <a:r>
              <a:rPr lang="es-MX" dirty="0">
                <a:solidFill>
                  <a:srgbClr val="FFC000"/>
                </a:solidFill>
              </a:rPr>
              <a:t> </a:t>
            </a:r>
            <a:r>
              <a:rPr lang="es-MX" dirty="0" err="1">
                <a:solidFill>
                  <a:srgbClr val="FFC000"/>
                </a:solidFill>
              </a:rPr>
              <a:t>of</a:t>
            </a:r>
            <a:r>
              <a:rPr lang="es-MX" dirty="0">
                <a:solidFill>
                  <a:srgbClr val="FFC000"/>
                </a:solidFill>
              </a:rPr>
              <a:t> </a:t>
            </a:r>
            <a:r>
              <a:rPr lang="es-MX" dirty="0" err="1">
                <a:solidFill>
                  <a:srgbClr val="FFC000"/>
                </a:solidFill>
              </a:rPr>
              <a:t>Interest</a:t>
            </a:r>
            <a:endParaRPr lang="es-MX" dirty="0">
              <a:solidFill>
                <a:srgbClr val="FFC000"/>
              </a:solidFill>
            </a:endParaRPr>
          </a:p>
        </p:txBody>
      </p:sp>
      <p:sp>
        <p:nvSpPr>
          <p:cNvPr id="3" name="CuadroTexto 5">
            <a:extLst>
              <a:ext uri="{FF2B5EF4-FFF2-40B4-BE49-F238E27FC236}">
                <a16:creationId xmlns:a16="http://schemas.microsoft.com/office/drawing/2014/main" id="{D712C823-B016-F917-EC96-988CF7B833E7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2. </a:t>
            </a:r>
            <a:r>
              <a:rPr lang="es-419" sz="2000" dirty="0" err="1"/>
              <a:t>Exploring</a:t>
            </a:r>
            <a:r>
              <a:rPr lang="es-419" sz="2000" dirty="0"/>
              <a:t> MoFuSS </a:t>
            </a:r>
            <a:r>
              <a:rPr lang="es-419" sz="2000" dirty="0" err="1"/>
              <a:t>results</a:t>
            </a:r>
            <a:endParaRPr lang="en-US" sz="200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15AEB4-4B54-7785-5436-742C691D8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</p:spTree>
    <p:extLst>
      <p:ext uri="{BB962C8B-B14F-4D97-AF65-F5344CB8AC3E}">
        <p14:creationId xmlns:p14="http://schemas.microsoft.com/office/powerpoint/2010/main" val="11393975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25190-07FE-32AD-B696-CC2165AB8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MX" dirty="0" err="1">
                <a:solidFill>
                  <a:srgbClr val="FFC000"/>
                </a:solidFill>
              </a:rPr>
              <a:t>What</a:t>
            </a:r>
            <a:r>
              <a:rPr lang="es-MX" dirty="0">
                <a:solidFill>
                  <a:srgbClr val="FFC000"/>
                </a:solidFill>
              </a:rPr>
              <a:t> MoFuSS </a:t>
            </a:r>
            <a:r>
              <a:rPr lang="es-MX" dirty="0" err="1">
                <a:solidFill>
                  <a:srgbClr val="FFC000"/>
                </a:solidFill>
              </a:rPr>
              <a:t>estimates</a:t>
            </a:r>
            <a:r>
              <a:rPr lang="es-MX" dirty="0">
                <a:solidFill>
                  <a:srgbClr val="FFC000"/>
                </a:solidFill>
              </a:rPr>
              <a:t> </a:t>
            </a:r>
            <a:r>
              <a:rPr lang="es-MX" dirty="0" err="1">
                <a:solidFill>
                  <a:srgbClr val="FFC000"/>
                </a:solidFill>
              </a:rPr>
              <a:t>before</a:t>
            </a:r>
            <a:r>
              <a:rPr lang="es-MX" dirty="0">
                <a:solidFill>
                  <a:srgbClr val="FFC000"/>
                </a:solidFill>
              </a:rPr>
              <a:t> </a:t>
            </a:r>
            <a:r>
              <a:rPr lang="es-MX" dirty="0" err="1">
                <a:solidFill>
                  <a:srgbClr val="FFC000"/>
                </a:solidFill>
              </a:rPr>
              <a:t>admin</a:t>
            </a:r>
            <a:r>
              <a:rPr lang="es-MX" dirty="0">
                <a:solidFill>
                  <a:srgbClr val="FFC000"/>
                </a:solidFill>
              </a:rPr>
              <a:t> </a:t>
            </a:r>
            <a:r>
              <a:rPr lang="es-MX" dirty="0" err="1">
                <a:solidFill>
                  <a:srgbClr val="FFC000"/>
                </a:solidFill>
              </a:rPr>
              <a:t>units</a:t>
            </a:r>
            <a:endParaRPr lang="es-MX" dirty="0">
              <a:solidFill>
                <a:srgbClr val="FFC000"/>
              </a:solidFill>
            </a:endParaRPr>
          </a:p>
        </p:txBody>
      </p:sp>
      <p:pic>
        <p:nvPicPr>
          <p:cNvPr id="12" name="Content Placeholder 11" descr="A map of africa with green and red colors&#10;&#10;Description automatically generated">
            <a:extLst>
              <a:ext uri="{FF2B5EF4-FFF2-40B4-BE49-F238E27FC236}">
                <a16:creationId xmlns:a16="http://schemas.microsoft.com/office/drawing/2014/main" id="{F2B9CE7A-D8C4-2A49-6C38-E710A2B73F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91" y="1987125"/>
            <a:ext cx="5971575" cy="4614400"/>
          </a:xfrm>
        </p:spPr>
      </p:pic>
      <p:pic>
        <p:nvPicPr>
          <p:cNvPr id="14" name="Picture 13" descr="A map of africa with green and red areas&#10;&#10;Description automatically generated">
            <a:extLst>
              <a:ext uri="{FF2B5EF4-FFF2-40B4-BE49-F238E27FC236}">
                <a16:creationId xmlns:a16="http://schemas.microsoft.com/office/drawing/2014/main" id="{61809C1E-6F42-A860-49B2-530D02B4F8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9299" y="1987125"/>
            <a:ext cx="5971576" cy="46144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AD2AAB-8FEB-2779-A7BF-6FC442E27F1E}"/>
              </a:ext>
            </a:extLst>
          </p:cNvPr>
          <p:cNvSpPr txBox="1">
            <a:spLocks/>
          </p:cNvSpPr>
          <p:nvPr/>
        </p:nvSpPr>
        <p:spPr>
          <a:xfrm>
            <a:off x="789567" y="1511146"/>
            <a:ext cx="4876344" cy="544884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6900" indent="0">
              <a:buNone/>
            </a:pPr>
            <a:r>
              <a:rPr lang="en-US" b="1" dirty="0"/>
              <a:t>NRB at pixel level (1km</a:t>
            </a:r>
            <a:r>
              <a:rPr lang="en-US" b="1" baseline="30000" dirty="0"/>
              <a:t>2</a:t>
            </a:r>
            <a:r>
              <a:rPr lang="en-US" b="1" dirty="0"/>
              <a:t>) in kt 2010-2050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429DA404-D835-1316-36BC-B00733ACFB3F}"/>
              </a:ext>
            </a:extLst>
          </p:cNvPr>
          <p:cNvSpPr txBox="1">
            <a:spLocks/>
          </p:cNvSpPr>
          <p:nvPr/>
        </p:nvSpPr>
        <p:spPr>
          <a:xfrm>
            <a:off x="6636915" y="1511146"/>
            <a:ext cx="4876344" cy="544884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6900" indent="0">
              <a:buNone/>
            </a:pPr>
            <a:r>
              <a:rPr lang="en-US" b="1" dirty="0"/>
              <a:t>fNRB at pixel level (1km</a:t>
            </a:r>
            <a:r>
              <a:rPr lang="en-US" b="1" baseline="30000" dirty="0"/>
              <a:t>2</a:t>
            </a:r>
            <a:r>
              <a:rPr lang="en-US" b="1" dirty="0"/>
              <a:t>) in kt 2010-2050</a:t>
            </a:r>
          </a:p>
        </p:txBody>
      </p:sp>
      <p:pic>
        <p:nvPicPr>
          <p:cNvPr id="9" name="Content Placeholder 9" descr="A map of the ocean&#10;&#10;Description automatically generated">
            <a:extLst>
              <a:ext uri="{FF2B5EF4-FFF2-40B4-BE49-F238E27FC236}">
                <a16:creationId xmlns:a16="http://schemas.microsoft.com/office/drawing/2014/main" id="{B049C1C7-A2F5-551D-91C3-2FFEF23168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90" y="1987125"/>
            <a:ext cx="5971575" cy="46144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</p:pic>
      <p:pic>
        <p:nvPicPr>
          <p:cNvPr id="10" name="Picture 9" descr="A map of the north and south america&#10;&#10;Description automatically generated">
            <a:extLst>
              <a:ext uri="{FF2B5EF4-FFF2-40B4-BE49-F238E27FC236}">
                <a16:creationId xmlns:a16="http://schemas.microsoft.com/office/drawing/2014/main" id="{4312F5DB-2B62-43D4-FB1C-B36B781F998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9" y="1992075"/>
            <a:ext cx="5955203" cy="4601748"/>
          </a:xfrm>
          <a:prstGeom prst="rect">
            <a:avLst/>
          </a:prstGeom>
        </p:spPr>
      </p:pic>
      <p:cxnSp>
        <p:nvCxnSpPr>
          <p:cNvPr id="11" name="Conector recto 6">
            <a:extLst>
              <a:ext uri="{FF2B5EF4-FFF2-40B4-BE49-F238E27FC236}">
                <a16:creationId xmlns:a16="http://schemas.microsoft.com/office/drawing/2014/main" id="{8101EC19-C0BC-1CDA-6E0A-96D7DE6AE52F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uadroTexto 5">
            <a:extLst>
              <a:ext uri="{FF2B5EF4-FFF2-40B4-BE49-F238E27FC236}">
                <a16:creationId xmlns:a16="http://schemas.microsoft.com/office/drawing/2014/main" id="{A69E6822-6B8B-1479-6459-739FBC1FE146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2. </a:t>
            </a:r>
            <a:r>
              <a:rPr lang="es-419" sz="2000" dirty="0" err="1"/>
              <a:t>Exploring</a:t>
            </a:r>
            <a:r>
              <a:rPr lang="es-419" sz="2000" dirty="0"/>
              <a:t> MoFuSS </a:t>
            </a:r>
            <a:r>
              <a:rPr lang="es-419" sz="2000" dirty="0" err="1"/>
              <a:t>results</a:t>
            </a:r>
            <a:endParaRPr lang="en-US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D3C90B-7737-443C-ACB2-276D2314D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33FCE2-947F-2E21-8B2C-31302CABD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11671449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C31CC-0DC6-16DD-60A1-6FA71271A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353762" cy="970450"/>
          </a:xfrm>
        </p:spPr>
        <p:txBody>
          <a:bodyPr>
            <a:normAutofit/>
          </a:bodyPr>
          <a:lstStyle/>
          <a:p>
            <a:pPr algn="l"/>
            <a:r>
              <a:rPr lang="en-US" sz="3500" dirty="0">
                <a:solidFill>
                  <a:srgbClr val="FFC000"/>
                </a:solidFill>
              </a:rPr>
              <a:t>This is how an fNRB of </a:t>
            </a:r>
            <a:r>
              <a:rPr lang="en-US" sz="3500" b="1" dirty="0">
                <a:solidFill>
                  <a:srgbClr val="FFC000"/>
                </a:solidFill>
              </a:rPr>
              <a:t>64%</a:t>
            </a:r>
            <a:r>
              <a:rPr lang="en-US" sz="3500" dirty="0">
                <a:solidFill>
                  <a:srgbClr val="FFC000"/>
                </a:solidFill>
              </a:rPr>
              <a:t> looks…</a:t>
            </a:r>
          </a:p>
        </p:txBody>
      </p:sp>
      <p:pic>
        <p:nvPicPr>
          <p:cNvPr id="8" name="Content Placeholder 7" descr="A map of the world&#10;&#10;Description automatically generated">
            <a:extLst>
              <a:ext uri="{FF2B5EF4-FFF2-40B4-BE49-F238E27FC236}">
                <a16:creationId xmlns:a16="http://schemas.microsoft.com/office/drawing/2014/main" id="{CFD6445B-97C0-76AF-950D-9C7796BE62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686" y="815995"/>
            <a:ext cx="5943599" cy="5943599"/>
          </a:xfrm>
        </p:spPr>
      </p:pic>
      <p:pic>
        <p:nvPicPr>
          <p:cNvPr id="11" name="Picture 10" descr="A graph of a graph&#10;&#10;Description automatically generated with medium confidence">
            <a:extLst>
              <a:ext uri="{FF2B5EF4-FFF2-40B4-BE49-F238E27FC236}">
                <a16:creationId xmlns:a16="http://schemas.microsoft.com/office/drawing/2014/main" id="{BF7A56B1-82D0-920E-BFBB-0F25F66BAC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6447" y="830088"/>
            <a:ext cx="2348394" cy="5950536"/>
          </a:xfrm>
          <a:prstGeom prst="rect">
            <a:avLst/>
          </a:prstGeom>
        </p:spPr>
      </p:pic>
      <p:cxnSp>
        <p:nvCxnSpPr>
          <p:cNvPr id="5" name="Conector recto 6">
            <a:extLst>
              <a:ext uri="{FF2B5EF4-FFF2-40B4-BE49-F238E27FC236}">
                <a16:creationId xmlns:a16="http://schemas.microsoft.com/office/drawing/2014/main" id="{FEDC1151-C668-90B4-5D59-776032A58D98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uadroTexto 5">
            <a:extLst>
              <a:ext uri="{FF2B5EF4-FFF2-40B4-BE49-F238E27FC236}">
                <a16:creationId xmlns:a16="http://schemas.microsoft.com/office/drawing/2014/main" id="{6B4B5D75-D7C9-0FE2-7031-BCF76E54C383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2. </a:t>
            </a:r>
            <a:r>
              <a:rPr lang="es-419" sz="2000" dirty="0" err="1"/>
              <a:t>Exploring</a:t>
            </a:r>
            <a:r>
              <a:rPr lang="es-419" sz="2000" dirty="0"/>
              <a:t> MoFuSS </a:t>
            </a:r>
            <a:r>
              <a:rPr lang="es-419" sz="2000" dirty="0" err="1"/>
              <a:t>results</a:t>
            </a:r>
            <a:endParaRPr lang="en-US" sz="20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F0045D-122A-3FB5-CE46-A19F24388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3B49B9-91B8-E33E-4426-62CD5912F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pic>
        <p:nvPicPr>
          <p:cNvPr id="9" name="Picture 8" descr="A white paper with black lines&#10;&#10;AI-generated content may be incorrect.">
            <a:extLst>
              <a:ext uri="{FF2B5EF4-FFF2-40B4-BE49-F238E27FC236}">
                <a16:creationId xmlns:a16="http://schemas.microsoft.com/office/drawing/2014/main" id="{C55D9F9E-2B87-71FB-ACFB-D9F7891FDE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6003" y="830088"/>
            <a:ext cx="2378930" cy="6027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2548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507643-CB6F-B1A9-0C90-172374479B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97C19F91-367B-EC40-0B08-C584C837028E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3. </a:t>
            </a:r>
            <a:r>
              <a:rPr lang="es-419" sz="2000" dirty="0" err="1"/>
              <a:t>Results</a:t>
            </a:r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7" name="Conector recto 6">
            <a:extLst>
              <a:ext uri="{FF2B5EF4-FFF2-40B4-BE49-F238E27FC236}">
                <a16:creationId xmlns:a16="http://schemas.microsoft.com/office/drawing/2014/main" id="{28944921-FCD1-2BBE-B084-C316CFC48FA7}"/>
              </a:ext>
            </a:extLst>
          </p:cNvPr>
          <p:cNvCxnSpPr>
            <a:cxnSpLocks/>
          </p:cNvCxnSpPr>
          <p:nvPr/>
        </p:nvCxnSpPr>
        <p:spPr>
          <a:xfrm>
            <a:off x="7723573" y="428685"/>
            <a:ext cx="4333310" cy="494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Growth_Harvest_AniOutBaU">
            <a:hlinkClick r:id="" action="ppaction://media"/>
            <a:extLst>
              <a:ext uri="{FF2B5EF4-FFF2-40B4-BE49-F238E27FC236}">
                <a16:creationId xmlns:a16="http://schemas.microsoft.com/office/drawing/2014/main" id="{ABE5A94F-BD2E-7E48-BAC6-B7FEF4346DD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7488" y="0"/>
            <a:ext cx="1175702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8C31CC-0DC6-16DD-60A1-6FA71271A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0727" y="-127534"/>
            <a:ext cx="2170545" cy="712328"/>
          </a:xfrm>
        </p:spPr>
        <p:txBody>
          <a:bodyPr>
            <a:normAutofit/>
          </a:bodyPr>
          <a:lstStyle/>
          <a:p>
            <a:r>
              <a:rPr lang="en-US" sz="3000" dirty="0">
                <a:solidFill>
                  <a:srgbClr val="FFC000"/>
                </a:solidFill>
              </a:rPr>
              <a:t>fNRB </a:t>
            </a:r>
            <a:r>
              <a:rPr lang="en-US" sz="3000" b="1" dirty="0">
                <a:solidFill>
                  <a:srgbClr val="FFC000"/>
                </a:solidFill>
              </a:rPr>
              <a:t>64%</a:t>
            </a:r>
            <a:endParaRPr lang="en-US" sz="3000" dirty="0">
              <a:solidFill>
                <a:srgbClr val="FFC00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61B2B7E-0E75-D8C0-D925-6DBEBE01A0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7486" y="4320880"/>
            <a:ext cx="2849564" cy="1919563"/>
          </a:xfrm>
          <a:prstGeom prst="rect">
            <a:avLst/>
          </a:prstGeom>
          <a:effectLst>
            <a:outerShdw blurRad="50800" dist="38100" sx="101000" sy="101000" algn="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1333C8F-5326-6A37-B7D0-AFE7F390F8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7487" y="6240442"/>
            <a:ext cx="3791581" cy="223857"/>
          </a:xfrm>
          <a:prstGeom prst="rect">
            <a:avLst/>
          </a:prstGeom>
          <a:effectLst>
            <a:outerShdw blurRad="50800" dist="38100" sx="101000" sy="101000" algn="l" rotWithShape="0">
              <a:prstClr val="black">
                <a:alpha val="40000"/>
              </a:prstClr>
            </a:outerShdw>
          </a:effectLst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A003D8-CCCF-DC01-D993-8B95B4884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</p:spTree>
    <p:extLst>
      <p:ext uri="{BB962C8B-B14F-4D97-AF65-F5344CB8AC3E}">
        <p14:creationId xmlns:p14="http://schemas.microsoft.com/office/powerpoint/2010/main" val="4148757293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38CDA1-D7FC-B708-C361-143FF2F55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cxnSp>
        <p:nvCxnSpPr>
          <p:cNvPr id="13" name="Conector recto 6">
            <a:extLst>
              <a:ext uri="{FF2B5EF4-FFF2-40B4-BE49-F238E27FC236}">
                <a16:creationId xmlns:a16="http://schemas.microsoft.com/office/drawing/2014/main" id="{9C86904B-2EF1-7446-CD14-898075959E91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">
            <a:extLst>
              <a:ext uri="{FF2B5EF4-FFF2-40B4-BE49-F238E27FC236}">
                <a16:creationId xmlns:a16="http://schemas.microsoft.com/office/drawing/2014/main" id="{E025873C-FFF7-5853-C0CD-259A8A9E2976}"/>
              </a:ext>
            </a:extLst>
          </p:cNvPr>
          <p:cNvSpPr txBox="1">
            <a:spLocks/>
          </p:cNvSpPr>
          <p:nvPr/>
        </p:nvSpPr>
        <p:spPr>
          <a:xfrm>
            <a:off x="502582" y="609600"/>
            <a:ext cx="11504690" cy="970450"/>
          </a:xfrm>
          <a:prstGeom prst="rect">
            <a:avLst/>
          </a:prstGeom>
        </p:spPr>
        <p:txBody>
          <a:bodyPr>
            <a:normAutofit fontScale="92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s-MX" dirty="0">
                <a:solidFill>
                  <a:srgbClr val="FFC000"/>
                </a:solidFill>
              </a:rPr>
              <a:t>MoFuSS can </a:t>
            </a:r>
            <a:r>
              <a:rPr lang="es-MX" dirty="0" err="1">
                <a:solidFill>
                  <a:srgbClr val="FFC000"/>
                </a:solidFill>
              </a:rPr>
              <a:t>overestimate</a:t>
            </a:r>
            <a:r>
              <a:rPr lang="es-MX" dirty="0">
                <a:solidFill>
                  <a:srgbClr val="FFC000"/>
                </a:solidFill>
              </a:rPr>
              <a:t> </a:t>
            </a:r>
            <a:r>
              <a:rPr lang="es-MX" dirty="0" err="1">
                <a:solidFill>
                  <a:srgbClr val="FFC000"/>
                </a:solidFill>
              </a:rPr>
              <a:t>the</a:t>
            </a:r>
            <a:r>
              <a:rPr lang="es-MX" dirty="0">
                <a:solidFill>
                  <a:srgbClr val="FFC000"/>
                </a:solidFill>
              </a:rPr>
              <a:t> </a:t>
            </a:r>
            <a:r>
              <a:rPr lang="es-MX" dirty="0" err="1">
                <a:solidFill>
                  <a:srgbClr val="FFC000"/>
                </a:solidFill>
              </a:rPr>
              <a:t>impacts</a:t>
            </a:r>
            <a:r>
              <a:rPr lang="es-MX" dirty="0">
                <a:solidFill>
                  <a:srgbClr val="FFC000"/>
                </a:solidFill>
              </a:rPr>
              <a:t> in </a:t>
            </a:r>
            <a:r>
              <a:rPr lang="es-MX" dirty="0" err="1">
                <a:solidFill>
                  <a:srgbClr val="FFC000"/>
                </a:solidFill>
              </a:rPr>
              <a:t>certain</a:t>
            </a:r>
            <a:r>
              <a:rPr lang="es-MX" dirty="0">
                <a:solidFill>
                  <a:srgbClr val="FFC000"/>
                </a:solidFill>
              </a:rPr>
              <a:t> </a:t>
            </a:r>
            <a:r>
              <a:rPr lang="es-MX" dirty="0" err="1">
                <a:solidFill>
                  <a:srgbClr val="FFC000"/>
                </a:solidFill>
              </a:rPr>
              <a:t>countries</a:t>
            </a:r>
            <a:endParaRPr lang="es-MX" dirty="0">
              <a:solidFill>
                <a:srgbClr val="FFC000"/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37D8A7F-119D-206B-6ADB-FB6DA9FF7D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58" y="1551475"/>
            <a:ext cx="6440993" cy="292193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CDE0F8B-04FB-7E08-4D25-45F2219478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1362" y="1551475"/>
            <a:ext cx="5475521" cy="5277950"/>
          </a:xfrm>
          <a:prstGeom prst="rect">
            <a:avLst/>
          </a:prstGeom>
        </p:spPr>
      </p:pic>
      <p:sp>
        <p:nvSpPr>
          <p:cNvPr id="20" name="Arrow: Right 19">
            <a:extLst>
              <a:ext uri="{FF2B5EF4-FFF2-40B4-BE49-F238E27FC236}">
                <a16:creationId xmlns:a16="http://schemas.microsoft.com/office/drawing/2014/main" id="{62EDF387-CBD5-CE63-D7E6-F6AAC987F5D5}"/>
              </a:ext>
            </a:extLst>
          </p:cNvPr>
          <p:cNvSpPr/>
          <p:nvPr/>
        </p:nvSpPr>
        <p:spPr>
          <a:xfrm>
            <a:off x="5315578" y="2170444"/>
            <a:ext cx="1336431" cy="693336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uadroTexto 5">
            <a:extLst>
              <a:ext uri="{FF2B5EF4-FFF2-40B4-BE49-F238E27FC236}">
                <a16:creationId xmlns:a16="http://schemas.microsoft.com/office/drawing/2014/main" id="{82929BA0-0996-082D-CBB3-42CF70976256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2. </a:t>
            </a:r>
            <a:r>
              <a:rPr lang="es-419" sz="2000" dirty="0" err="1"/>
              <a:t>Exploring</a:t>
            </a:r>
            <a:r>
              <a:rPr lang="es-419" sz="2000" dirty="0"/>
              <a:t> MoFuSS </a:t>
            </a:r>
            <a:r>
              <a:rPr lang="es-419" sz="2000" dirty="0" err="1"/>
              <a:t>results</a:t>
            </a:r>
            <a:endParaRPr lang="en-US" sz="20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B84F0F-C344-4D95-4D9F-484C958FF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</p:spTree>
    <p:extLst>
      <p:ext uri="{BB962C8B-B14F-4D97-AF65-F5344CB8AC3E}">
        <p14:creationId xmlns:p14="http://schemas.microsoft.com/office/powerpoint/2010/main" val="2064416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3D2FA6-4C5D-80BE-76D1-2634661206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A4A11-E154-CED8-2D7C-07E751776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>
                <a:solidFill>
                  <a:srgbClr val="FFC000"/>
                </a:solidFill>
              </a:rPr>
              <a:t>            www.mofuss.unam.mx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D935D-6400-3BF6-58F6-42D73411EA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8799" y="1471415"/>
            <a:ext cx="5148083" cy="5261893"/>
          </a:xfrm>
        </p:spPr>
        <p:txBody>
          <a:bodyPr>
            <a:normAutofit/>
          </a:bodyPr>
          <a:lstStyle/>
          <a:p>
            <a:r>
              <a:rPr lang="en-US" sz="3000" dirty="0">
                <a:solidFill>
                  <a:srgbClr val="92D050"/>
                </a:solidFill>
              </a:rPr>
              <a:t>No time for a thorough description of each step…</a:t>
            </a:r>
          </a:p>
          <a:p>
            <a:pPr lvl="1"/>
            <a:r>
              <a:rPr lang="en-US" dirty="0"/>
              <a:t>Other drivers of deforestation, degradation, and tree loss</a:t>
            </a:r>
          </a:p>
          <a:p>
            <a:pPr lvl="1"/>
            <a:r>
              <a:rPr lang="en-US" dirty="0"/>
              <a:t>Uncertainty of input parameters and Monte Carlo simulations</a:t>
            </a:r>
          </a:p>
          <a:p>
            <a:pPr lvl="1"/>
            <a:r>
              <a:rPr lang="en-US" dirty="0"/>
              <a:t>Cellular automaton for seeding local harvest events.</a:t>
            </a:r>
          </a:p>
          <a:p>
            <a:pPr lvl="1"/>
            <a:r>
              <a:rPr lang="en-US" dirty="0"/>
              <a:t>Stochasticity in harvest events</a:t>
            </a:r>
          </a:p>
          <a:p>
            <a:pPr lvl="1"/>
            <a:r>
              <a:rPr lang="en-US" dirty="0"/>
              <a:t>Trees outside forests</a:t>
            </a:r>
          </a:p>
          <a:p>
            <a:pPr lvl="1"/>
            <a:r>
              <a:rPr lang="en-US" dirty="0"/>
              <a:t>Enveloped simulations</a:t>
            </a:r>
          </a:p>
          <a:p>
            <a:pPr lvl="1"/>
            <a:r>
              <a:rPr lang="en-US" dirty="0"/>
              <a:t>…</a:t>
            </a:r>
          </a:p>
          <a:p>
            <a:endParaRPr lang="en-US" sz="3000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3A6821-304F-EF93-18D1-9FCC21387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cxnSp>
        <p:nvCxnSpPr>
          <p:cNvPr id="6" name="Conector recto 6">
            <a:extLst>
              <a:ext uri="{FF2B5EF4-FFF2-40B4-BE49-F238E27FC236}">
                <a16:creationId xmlns:a16="http://schemas.microsoft.com/office/drawing/2014/main" id="{EB539F95-CAC5-0FC2-E1F6-C8E30BA470F1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black background with red and green text&#10;&#10;Description automatically generated with low confidence">
            <a:extLst>
              <a:ext uri="{FF2B5EF4-FFF2-40B4-BE49-F238E27FC236}">
                <a16:creationId xmlns:a16="http://schemas.microsoft.com/office/drawing/2014/main" id="{32F5D12C-E35B-2991-7A78-26D2CDCAD5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55"/>
          <a:stretch/>
        </p:blipFill>
        <p:spPr>
          <a:xfrm>
            <a:off x="124469" y="294929"/>
            <a:ext cx="3173419" cy="103674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E48957C-3E9F-158D-5506-A8ED9322B1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700" y="1471415"/>
            <a:ext cx="6574649" cy="4896980"/>
          </a:xfrm>
          <a:prstGeom prst="rect">
            <a:avLst/>
          </a:prstGeom>
        </p:spPr>
      </p:pic>
      <p:sp>
        <p:nvSpPr>
          <p:cNvPr id="5" name="CuadroTexto 5">
            <a:extLst>
              <a:ext uri="{FF2B5EF4-FFF2-40B4-BE49-F238E27FC236}">
                <a16:creationId xmlns:a16="http://schemas.microsoft.com/office/drawing/2014/main" id="{BB0842D3-3199-DA62-9F16-F0116A2C3E9F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/>
              <a:t>2. </a:t>
            </a:r>
            <a:r>
              <a:rPr lang="es-419" sz="2000" dirty="0" err="1"/>
              <a:t>Exploring</a:t>
            </a:r>
            <a:r>
              <a:rPr lang="es-419" sz="2000" dirty="0"/>
              <a:t> MoFuSS </a:t>
            </a:r>
            <a:r>
              <a:rPr lang="es-419" sz="2000" dirty="0" err="1"/>
              <a:t>results</a:t>
            </a:r>
            <a:endParaRPr lang="en-US" sz="2000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CDC7A9C-DCF7-AD50-F72A-7F9C4FD2B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</p:spTree>
    <p:extLst>
      <p:ext uri="{BB962C8B-B14F-4D97-AF65-F5344CB8AC3E}">
        <p14:creationId xmlns:p14="http://schemas.microsoft.com/office/powerpoint/2010/main" val="18946599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AA2A2-4809-BA90-C25E-C95B75066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736" y="368301"/>
            <a:ext cx="9961027" cy="711200"/>
          </a:xfrm>
        </p:spPr>
        <p:txBody>
          <a:bodyPr>
            <a:normAutofit fontScale="90000"/>
          </a:bodyPr>
          <a:lstStyle/>
          <a:p>
            <a:r>
              <a:rPr lang="en-US" dirty="0"/>
              <a:t>Woodfuel Collection Tracker: Honduras, India, Malawi and Kenya - potential for AI training</a:t>
            </a:r>
          </a:p>
        </p:txBody>
      </p:sp>
      <p:pic>
        <p:nvPicPr>
          <p:cNvPr id="7170" name="Picture 2" descr="No alt text provided for this image">
            <a:extLst>
              <a:ext uri="{FF2B5EF4-FFF2-40B4-BE49-F238E27FC236}">
                <a16:creationId xmlns:a16="http://schemas.microsoft.com/office/drawing/2014/main" id="{064812E0-535C-7C53-90F8-90CE8BC0FB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336"/>
          <a:stretch/>
        </p:blipFill>
        <p:spPr bwMode="auto">
          <a:xfrm>
            <a:off x="96389" y="3288616"/>
            <a:ext cx="3406221" cy="1717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No alt text provided for this image">
            <a:extLst>
              <a:ext uri="{FF2B5EF4-FFF2-40B4-BE49-F238E27FC236}">
                <a16:creationId xmlns:a16="http://schemas.microsoft.com/office/drawing/2014/main" id="{E7CEC004-0C4D-01DA-C028-465ADE0007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89" y="1311018"/>
            <a:ext cx="3406221" cy="1915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No alt text provided for this image">
            <a:extLst>
              <a:ext uri="{FF2B5EF4-FFF2-40B4-BE49-F238E27FC236}">
                <a16:creationId xmlns:a16="http://schemas.microsoft.com/office/drawing/2014/main" id="{76F8B9B6-0C8B-1DD4-C265-717991ABC3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6763" y="64655"/>
            <a:ext cx="1079501" cy="107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No alt text provided for this image">
            <a:extLst>
              <a:ext uri="{FF2B5EF4-FFF2-40B4-BE49-F238E27FC236}">
                <a16:creationId xmlns:a16="http://schemas.microsoft.com/office/drawing/2014/main" id="{A12180ED-57EE-13C7-F957-89EB0BFD7B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530" y="1316682"/>
            <a:ext cx="4774132" cy="3449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No alt text provided for this image">
            <a:extLst>
              <a:ext uri="{FF2B5EF4-FFF2-40B4-BE49-F238E27FC236}">
                <a16:creationId xmlns:a16="http://schemas.microsoft.com/office/drawing/2014/main" id="{28DB1945-3F15-AA42-EF79-FB05962F14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3964" y="4795732"/>
            <a:ext cx="3089469" cy="1997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No alt text provided for this image">
            <a:extLst>
              <a:ext uri="{FF2B5EF4-FFF2-40B4-BE49-F238E27FC236}">
                <a16:creationId xmlns:a16="http://schemas.microsoft.com/office/drawing/2014/main" id="{A7134294-2C2F-31D6-2236-930D0E25D5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1231" y="1312140"/>
            <a:ext cx="1856551" cy="3059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No alt text provided for this image">
            <a:extLst>
              <a:ext uri="{FF2B5EF4-FFF2-40B4-BE49-F238E27FC236}">
                <a16:creationId xmlns:a16="http://schemas.microsoft.com/office/drawing/2014/main" id="{223A7CF7-0E47-FA82-73B8-4538EEBF8B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012"/>
          <a:stretch/>
        </p:blipFill>
        <p:spPr bwMode="auto">
          <a:xfrm>
            <a:off x="96388" y="5119797"/>
            <a:ext cx="3406222" cy="171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4" name="Picture 16" descr="No alt text provided for this image">
            <a:extLst>
              <a:ext uri="{FF2B5EF4-FFF2-40B4-BE49-F238E27FC236}">
                <a16:creationId xmlns:a16="http://schemas.microsoft.com/office/drawing/2014/main" id="{F39B2DD2-7463-822D-59E5-8D1C37873F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344" y="4795732"/>
            <a:ext cx="1549471" cy="202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group of people looking at a tablet&#10;&#10;Description automatically generated">
            <a:extLst>
              <a:ext uri="{FF2B5EF4-FFF2-40B4-BE49-F238E27FC236}">
                <a16:creationId xmlns:a16="http://schemas.microsoft.com/office/drawing/2014/main" id="{9168947A-7F1A-C9F8-1C7E-7C4695FDAF9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5400000">
            <a:off x="10044776" y="4768332"/>
            <a:ext cx="2476009" cy="1681822"/>
          </a:xfrm>
          <a:prstGeom prst="rect">
            <a:avLst/>
          </a:prstGeom>
        </p:spPr>
      </p:pic>
      <p:pic>
        <p:nvPicPr>
          <p:cNvPr id="10" name="Picture 9" descr="Two men taking a selfie&#10;&#10;Description automatically generated">
            <a:extLst>
              <a:ext uri="{FF2B5EF4-FFF2-40B4-BE49-F238E27FC236}">
                <a16:creationId xmlns:a16="http://schemas.microsoft.com/office/drawing/2014/main" id="{C5D2AFE0-B627-10F2-91CF-0F7503A99D6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16200000">
            <a:off x="8247240" y="4717452"/>
            <a:ext cx="2295237" cy="1856552"/>
          </a:xfrm>
          <a:prstGeom prst="rect">
            <a:avLst/>
          </a:prstGeom>
        </p:spPr>
      </p:pic>
      <p:pic>
        <p:nvPicPr>
          <p:cNvPr id="12" name="Picture 11" descr="A person and a child looking at a tablet&#10;&#10;Description automatically generated">
            <a:extLst>
              <a:ext uri="{FF2B5EF4-FFF2-40B4-BE49-F238E27FC236}">
                <a16:creationId xmlns:a16="http://schemas.microsoft.com/office/drawing/2014/main" id="{8F9D8BD2-8EF5-A05B-E324-589EF6737FA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5400000">
            <a:off x="9759749" y="1970724"/>
            <a:ext cx="2989903" cy="1681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3619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B03D1A2-7D66-40BD-AFA5-137641950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266697"/>
            <a:ext cx="10353762" cy="970450"/>
          </a:xfrm>
        </p:spPr>
        <p:txBody>
          <a:bodyPr/>
          <a:lstStyle/>
          <a:p>
            <a:r>
              <a:rPr lang="es-MX" dirty="0" err="1"/>
              <a:t>Validating</a:t>
            </a:r>
            <a:r>
              <a:rPr lang="es-MX" dirty="0"/>
              <a:t> </a:t>
            </a:r>
            <a:r>
              <a:rPr lang="es-MX" dirty="0" err="1"/>
              <a:t>parameters</a:t>
            </a:r>
            <a:endParaRPr lang="en-US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863F6C1-8314-4F51-A6DD-3C2ADE9A2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3DBE409B-89A0-4EEB-9646-CF699F2CB2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503" y="1141519"/>
            <a:ext cx="6805645" cy="5500692"/>
          </a:xfrm>
          <a:prstGeom prst="rect">
            <a:avLst/>
          </a:prstGeom>
        </p:spPr>
      </p:pic>
      <p:pic>
        <p:nvPicPr>
          <p:cNvPr id="8" name="9 Imagen">
            <a:extLst>
              <a:ext uri="{FF2B5EF4-FFF2-40B4-BE49-F238E27FC236}">
                <a16:creationId xmlns:a16="http://schemas.microsoft.com/office/drawing/2014/main" id="{BFEAD115-BCCF-4385-8F04-1A709BAF8B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4404" y="1141519"/>
            <a:ext cx="7334256" cy="5500692"/>
          </a:xfrm>
          <a:prstGeom prst="rect">
            <a:avLst/>
          </a:prstGeom>
        </p:spPr>
      </p:pic>
      <p:cxnSp>
        <p:nvCxnSpPr>
          <p:cNvPr id="9" name="Conector recto 8">
            <a:extLst>
              <a:ext uri="{FF2B5EF4-FFF2-40B4-BE49-F238E27FC236}">
                <a16:creationId xmlns:a16="http://schemas.microsoft.com/office/drawing/2014/main" id="{7F580506-A4CA-4F7D-B24B-ADCED8DE3FAE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uadroTexto 9">
            <a:extLst>
              <a:ext uri="{FF2B5EF4-FFF2-40B4-BE49-F238E27FC236}">
                <a16:creationId xmlns:a16="http://schemas.microsoft.com/office/drawing/2014/main" id="{0D31FAC8-7291-4175-8101-DCF39AAE6280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dirty="0"/>
              <a:t>3. Validation of parameters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8D8C9-26C0-465D-799C-34558186D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7F930E-35E7-0C8A-DDD3-3FAD0F23D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368080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01AFEB-DA28-CA33-615C-069AD00C9F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B46B8-E917-78DC-B233-FF23934F6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9119" y="2425786"/>
            <a:ext cx="10353762" cy="4731851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pPr marL="36900" indent="0" algn="ctr">
              <a:buNone/>
            </a:pPr>
            <a:endParaRPr lang="en-US" sz="2800" b="1" i="0" u="none" strike="noStrike" dirty="0">
              <a:solidFill>
                <a:schemeClr val="tx1"/>
              </a:solidFill>
              <a:effectLst/>
              <a:hlinkClick r:id="" action="ppaction://noaction"/>
            </a:endParaRPr>
          </a:p>
          <a:p>
            <a:pPr marL="36900" indent="0" algn="ctr">
              <a:buNone/>
            </a:pPr>
            <a:endParaRPr lang="en-US" sz="2800" b="1" i="0" u="none" strike="noStrike" dirty="0">
              <a:solidFill>
                <a:schemeClr val="tx1"/>
              </a:solidFill>
              <a:effectLst/>
              <a:hlinkClick r:id="" action="ppaction://noaction"/>
            </a:endParaRPr>
          </a:p>
          <a:p>
            <a:pPr marL="36900" indent="0" algn="ctr">
              <a:buNone/>
            </a:pPr>
            <a:endParaRPr lang="en-US" sz="2800" b="1" dirty="0">
              <a:solidFill>
                <a:schemeClr val="tx1"/>
              </a:solidFill>
              <a:effectLst/>
              <a:hlinkClick r:id="rId2"/>
            </a:endParaRPr>
          </a:p>
          <a:p>
            <a:pPr marL="36900" indent="0" algn="ctr">
              <a:buNone/>
            </a:pPr>
            <a:endParaRPr lang="en-US" sz="2800" b="1" i="0" u="none" strike="noStrike" dirty="0">
              <a:solidFill>
                <a:schemeClr val="tx1"/>
              </a:solidFill>
              <a:effectLst/>
              <a:hlinkClick r:id="" action="ppaction://noaction"/>
            </a:endParaRPr>
          </a:p>
          <a:p>
            <a:pPr marL="36900" indent="0" algn="ctr">
              <a:buNone/>
            </a:pPr>
            <a:endParaRPr lang="en-US" sz="2800" b="1" i="0" u="none" strike="noStrike" dirty="0">
              <a:solidFill>
                <a:schemeClr val="tx1"/>
              </a:solidFill>
              <a:effectLst/>
              <a:hlinkClick r:id="" action="ppaction://noaction"/>
            </a:endParaRPr>
          </a:p>
          <a:p>
            <a:pPr marL="36900" indent="0" algn="ctr">
              <a:buNone/>
            </a:pPr>
            <a:r>
              <a:rPr lang="en-US" sz="2800" b="1" i="0" u="none" strike="noStrike" dirty="0">
                <a:solidFill>
                  <a:schemeClr val="tx1"/>
                </a:solidFill>
                <a:effectLst/>
                <a:hlinkClick r:id="" action="ppaction://noaction"/>
              </a:rPr>
              <a:t>www.mofuss.unam.mx</a:t>
            </a:r>
            <a:endParaRPr lang="en-US" sz="2800" b="1" i="0" u="none" strike="noStrike" dirty="0">
              <a:solidFill>
                <a:schemeClr val="tx1"/>
              </a:solidFill>
              <a:effectLst/>
            </a:endParaRPr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Picture 5" descr="A black background with red and green text&#10;&#10;Description automatically generated with low confidence">
            <a:extLst>
              <a:ext uri="{FF2B5EF4-FFF2-40B4-BE49-F238E27FC236}">
                <a16:creationId xmlns:a16="http://schemas.microsoft.com/office/drawing/2014/main" id="{FCB99B24-8599-68E3-51C8-11CF3F3125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1886" y="5213743"/>
            <a:ext cx="3788227" cy="102282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6C1061D-AA19-F8E7-FB3D-58BA76F711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8647" y="100484"/>
            <a:ext cx="7254706" cy="491688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201A4D-A05C-505D-BF9C-F11C59CBA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5DCA2D-0122-4E47-99B0-52F27A6E8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4077075724"/>
      </p:ext>
    </p:extLst>
  </p:cSld>
  <p:clrMapOvr>
    <a:masterClrMapping/>
  </p:clrMapOvr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DOfficeLightV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ema1" id="{119C853B-DC95-441B-A252-0180BA021938}" vid="{6F75C149-C499-4BD6-8BCF-83DD156E968D}"/>
    </a:ext>
  </a:extLst>
</a:theme>
</file>

<file path=ppt/theme/theme3.xml><?xml version="1.0" encoding="utf-8"?>
<a:theme xmlns:a="http://schemas.openxmlformats.org/drawingml/2006/main" name="Pizarra">
  <a:themeElements>
    <a:clrScheme name="Pizarra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Personalizado 1">
      <a:majorFont>
        <a:latin typeface="Abadi Extra Light"/>
        <a:ea typeface=""/>
        <a:cs typeface=""/>
      </a:majorFont>
      <a:minorFont>
        <a:latin typeface="Abadi Extra Light"/>
        <a:ea typeface=""/>
        <a:cs typeface=""/>
      </a:minorFont>
    </a:fontScheme>
    <a:fmtScheme name="Pizarra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4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8316</TotalTime>
  <Words>1083</Words>
  <Application>Microsoft Office PowerPoint</Application>
  <PresentationFormat>Widescreen</PresentationFormat>
  <Paragraphs>173</Paragraphs>
  <Slides>32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32</vt:i4>
      </vt:variant>
    </vt:vector>
  </HeadingPairs>
  <TitlesOfParts>
    <vt:vector size="44" baseType="lpstr">
      <vt:lpstr>.AppleSystemUIFont</vt:lpstr>
      <vt:lpstr>Abadi Extra Light</vt:lpstr>
      <vt:lpstr>Albertus Medium</vt:lpstr>
      <vt:lpstr>Arial</vt:lpstr>
      <vt:lpstr>Calibri</vt:lpstr>
      <vt:lpstr>Calibri Light</vt:lpstr>
      <vt:lpstr>Ink Free</vt:lpstr>
      <vt:lpstr>Wingdings</vt:lpstr>
      <vt:lpstr>Wingdings 2</vt:lpstr>
      <vt:lpstr>HDOfficeLightV0</vt:lpstr>
      <vt:lpstr>Tema1</vt:lpstr>
      <vt:lpstr>Pizarra</vt:lpstr>
      <vt:lpstr>Inside MoFuSS:  How the model works? Capacity Building Workshop for BeZero</vt:lpstr>
      <vt:lpstr>BeZero’s questions in this presentation</vt:lpstr>
      <vt:lpstr>Outline</vt:lpstr>
      <vt:lpstr>            www.mofuss.unam.mx</vt:lpstr>
      <vt:lpstr>PowerPoint Presentation</vt:lpstr>
      <vt:lpstr>PowerPoint Presentation</vt:lpstr>
      <vt:lpstr>PowerPoint Presentation</vt:lpstr>
      <vt:lpstr>Trends in forest losses and gains are not related to woodfuel (Prospective Landscape Simulation submodel)</vt:lpstr>
      <vt:lpstr>How can you know where fuel is sourced from?</vt:lpstr>
      <vt:lpstr>Woodfuel consumption </vt:lpstr>
      <vt:lpstr>Woodfuel consumption </vt:lpstr>
      <vt:lpstr>Accessibility: where the wood is coming from </vt:lpstr>
      <vt:lpstr>Accessibility: where the wood might be coming from </vt:lpstr>
      <vt:lpstr>Accessibility: where the wood might be coming from </vt:lpstr>
      <vt:lpstr>Tree extent and growth rates</vt:lpstr>
      <vt:lpstr>Tree extent and growth rates</vt:lpstr>
      <vt:lpstr>Dinamica EGO core script</vt:lpstr>
      <vt:lpstr>200+ parameters (in latest version)</vt:lpstr>
      <vt:lpstr>Uncertainty of input parameters</vt:lpstr>
      <vt:lpstr>Create scenarios and compare the effect of interventions that reduce fuelwood consumption</vt:lpstr>
      <vt:lpstr>Produces tables, graphs, maps, animations and a pdf report for key results. Save all other results as tables and geotiff maps.</vt:lpstr>
      <vt:lpstr>PowerPoint Presentation</vt:lpstr>
      <vt:lpstr>Coverage</vt:lpstr>
      <vt:lpstr>PowerPoint Presentation</vt:lpstr>
      <vt:lpstr>What MoFuSS estimates before admin units</vt:lpstr>
      <vt:lpstr>This is how an fNRB of 64% looks…</vt:lpstr>
      <vt:lpstr>fNRB 64%</vt:lpstr>
      <vt:lpstr>PowerPoint Presentation</vt:lpstr>
      <vt:lpstr>            www.mofuss.unam.mx</vt:lpstr>
      <vt:lpstr>Woodfuel Collection Tracker: Honduras, India, Malawi and Kenya - potential for AI training</vt:lpstr>
      <vt:lpstr>Validating parameters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harvest of wood for firewood and charcoal: A driver of environmental degradation?</dc:title>
  <dc:creator>ADRIAN GHILARDI</dc:creator>
  <cp:lastModifiedBy>ADRIAN GHILARDI</cp:lastModifiedBy>
  <cp:revision>210</cp:revision>
  <dcterms:created xsi:type="dcterms:W3CDTF">2019-11-27T14:38:36Z</dcterms:created>
  <dcterms:modified xsi:type="dcterms:W3CDTF">2025-02-11T12:04:20Z</dcterms:modified>
</cp:coreProperties>
</file>